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2"/>
  </p:notesMasterIdLst>
  <p:sldIdLst>
    <p:sldId id="256" r:id="rId2"/>
    <p:sldId id="290" r:id="rId3"/>
    <p:sldId id="295" r:id="rId4"/>
    <p:sldId id="296" r:id="rId5"/>
    <p:sldId id="297" r:id="rId6"/>
    <p:sldId id="298" r:id="rId7"/>
    <p:sldId id="299" r:id="rId8"/>
    <p:sldId id="301" r:id="rId9"/>
    <p:sldId id="302" r:id="rId10"/>
    <p:sldId id="304" r:id="rId11"/>
    <p:sldId id="305" r:id="rId12"/>
    <p:sldId id="306" r:id="rId13"/>
    <p:sldId id="307" r:id="rId14"/>
    <p:sldId id="308" r:id="rId15"/>
    <p:sldId id="303" r:id="rId16"/>
    <p:sldId id="309" r:id="rId17"/>
    <p:sldId id="310" r:id="rId18"/>
    <p:sldId id="312" r:id="rId19"/>
    <p:sldId id="314" r:id="rId20"/>
    <p:sldId id="280"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00"/>
    <a:srgbClr val="3955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37" autoAdjust="0"/>
  </p:normalViewPr>
  <p:slideViewPr>
    <p:cSldViewPr>
      <p:cViewPr varScale="1">
        <p:scale>
          <a:sx n="72" d="100"/>
          <a:sy n="72" d="100"/>
        </p:scale>
        <p:origin x="15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6F205-6C8E-49E6-8E7D-DBC387D64D82}"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1B0FBC88-EA5A-4A65-BB48-449CB9EAC0D6}">
      <dgm:prSet phldrT="[Text]" custT="1"/>
      <dgm:spPr>
        <a:noFill/>
        <a:ln w="28575">
          <a:solidFill>
            <a:srgbClr val="000000"/>
          </a:solidFill>
        </a:ln>
      </dgm:spPr>
      <dgm:t>
        <a:bodyPr/>
        <a:lstStyle/>
        <a:p>
          <a:r>
            <a:rPr lang="en-US" sz="1600" b="1" dirty="0">
              <a:ln cmpd="thinThick">
                <a:solidFill>
                  <a:scrgbClr r="0" g="0" b="0"/>
                </a:solidFill>
              </a:ln>
              <a:solidFill>
                <a:sysClr val="windowText" lastClr="000000"/>
              </a:solidFill>
              <a:latin typeface="Times New Roman" panose="02020603050405020304" pitchFamily="18" charset="0"/>
              <a:cs typeface="Times New Roman" panose="02020603050405020304" pitchFamily="18" charset="0"/>
            </a:rPr>
            <a:t>Director, Business and</a:t>
          </a:r>
        </a:p>
        <a:p>
          <a:r>
            <a:rPr lang="en-US" sz="1600" b="1" dirty="0">
              <a:ln cmpd="thinThick">
                <a:solidFill>
                  <a:scrgbClr r="0" g="0" b="0"/>
                </a:solidFill>
              </a:ln>
              <a:solidFill>
                <a:sysClr val="windowText" lastClr="000000"/>
              </a:solidFill>
              <a:latin typeface="Times New Roman" panose="02020603050405020304" pitchFamily="18" charset="0"/>
              <a:cs typeface="Times New Roman" panose="02020603050405020304" pitchFamily="18" charset="0"/>
            </a:rPr>
            <a:t>Financial Services</a:t>
          </a:r>
        </a:p>
      </dgm:t>
    </dgm:pt>
    <dgm:pt modelId="{D75852C0-CC40-4FFA-A852-F6BAA15E4A0B}" type="parTrans" cxnId="{10E72FED-2922-4412-8AC2-C30A225A1A04}">
      <dgm:prSet/>
      <dgm:spPr/>
      <dgm:t>
        <a:bodyPr/>
        <a:lstStyle/>
        <a:p>
          <a:endParaRPr lang="en-US">
            <a:ln cmpd="dbl">
              <a:solidFill>
                <a:scrgbClr r="0" g="0" b="0"/>
              </a:solidFill>
            </a:ln>
          </a:endParaRPr>
        </a:p>
      </dgm:t>
    </dgm:pt>
    <dgm:pt modelId="{8659F78B-DCC2-4A78-BEB0-DFEF08ABE459}" type="sibTrans" cxnId="{10E72FED-2922-4412-8AC2-C30A225A1A04}">
      <dgm:prSet/>
      <dgm:spPr/>
      <dgm:t>
        <a:bodyPr/>
        <a:lstStyle/>
        <a:p>
          <a:endParaRPr lang="en-US">
            <a:ln cmpd="dbl">
              <a:solidFill>
                <a:scrgbClr r="0" g="0" b="0"/>
              </a:solidFill>
            </a:ln>
          </a:endParaRPr>
        </a:p>
      </dgm:t>
    </dgm:pt>
    <dgm:pt modelId="{0B9AD4FC-846C-4F72-A913-801457E00A06}" type="asst">
      <dgm:prSet phldrT="[Text]" custT="1"/>
      <dgm:spPr>
        <a:noFill/>
        <a:ln cmpd="dbl"/>
      </dgm:spPr>
      <dgm:t>
        <a:bodyPr/>
        <a:lstStyle/>
        <a:p>
          <a:r>
            <a:rPr lang="en-US" sz="1200" b="1" dirty="0">
              <a:ln cmpd="dbl">
                <a:solidFill>
                  <a:scrgbClr r="0" g="0" b="0"/>
                </a:solidFill>
              </a:ln>
              <a:solidFill>
                <a:sysClr val="windowText" lastClr="000000"/>
              </a:solidFill>
              <a:latin typeface="+mn-lt"/>
              <a:cs typeface="Times New Roman" panose="02020603050405020304" pitchFamily="18" charset="0"/>
            </a:rPr>
            <a:t>Controller</a:t>
          </a:r>
        </a:p>
        <a:p>
          <a:r>
            <a:rPr lang="en-US" sz="1200" b="0" dirty="0">
              <a:ln cmpd="dbl">
                <a:solidFill>
                  <a:scrgbClr r="0" g="0" b="0"/>
                </a:solidFill>
              </a:ln>
              <a:solidFill>
                <a:sysClr val="windowText" lastClr="000000"/>
              </a:solidFill>
              <a:latin typeface="+mn-lt"/>
              <a:cs typeface="Times New Roman" panose="02020603050405020304" pitchFamily="18" charset="0"/>
            </a:rPr>
            <a:t>Gisselle Rivera-Franco </a:t>
          </a:r>
        </a:p>
      </dgm:t>
    </dgm:pt>
    <dgm:pt modelId="{94591120-FD9E-4A83-A8F4-1FE47CDBC08B}" type="parTrans" cxnId="{72D9C48F-6474-4D17-ACCD-23FD95EF696D}">
      <dgm:prSet/>
      <dgm:spPr>
        <a:ln w="9525" cmpd="dbl"/>
      </dgm:spPr>
      <dgm:t>
        <a:bodyPr/>
        <a:lstStyle/>
        <a:p>
          <a:endParaRPr lang="en-US" dirty="0">
            <a:ln cmpd="dbl">
              <a:solidFill>
                <a:scrgbClr r="0" g="0" b="0"/>
              </a:solidFill>
            </a:ln>
            <a:solidFill>
              <a:schemeClr val="tx1"/>
            </a:solidFill>
          </a:endParaRPr>
        </a:p>
      </dgm:t>
    </dgm:pt>
    <dgm:pt modelId="{F82047A2-6C07-47F2-B5AB-10DD41950320}" type="sibTrans" cxnId="{72D9C48F-6474-4D17-ACCD-23FD95EF696D}">
      <dgm:prSet/>
      <dgm:spPr/>
      <dgm:t>
        <a:bodyPr/>
        <a:lstStyle/>
        <a:p>
          <a:endParaRPr lang="en-US">
            <a:ln cmpd="dbl">
              <a:solidFill>
                <a:scrgbClr r="0" g="0" b="0"/>
              </a:solidFill>
            </a:ln>
          </a:endParaRPr>
        </a:p>
      </dgm:t>
    </dgm:pt>
    <dgm:pt modelId="{8CF888E4-B4BF-4D61-955A-FE2AD7561BEE}">
      <dgm:prSet phldrT="[Text]" custT="1"/>
      <dgm:spPr>
        <a:noFill/>
        <a:ln cmpd="dbl"/>
      </dgm:spPr>
      <dgm:t>
        <a:bodyPr/>
        <a:lstStyle/>
        <a:p>
          <a:r>
            <a:rPr lang="en-US" sz="1200" b="1" dirty="0">
              <a:ln cmpd="dbl">
                <a:solidFill>
                  <a:scrgbClr r="0" g="0" b="0"/>
                </a:solidFill>
              </a:ln>
              <a:solidFill>
                <a:sysClr val="windowText" lastClr="000000"/>
              </a:solidFill>
              <a:effectLst/>
              <a:latin typeface="+mn-lt"/>
              <a:cs typeface="Times New Roman" panose="02020603050405020304" pitchFamily="18" charset="0"/>
            </a:rPr>
            <a:t>Administrative Assistant</a:t>
          </a:r>
        </a:p>
        <a:p>
          <a:r>
            <a:rPr lang="en-US" sz="1200" b="0" dirty="0">
              <a:ln cmpd="dbl">
                <a:solidFill>
                  <a:scrgbClr r="0" g="0" b="0"/>
                </a:solidFill>
              </a:ln>
              <a:solidFill>
                <a:sysClr val="windowText" lastClr="000000"/>
              </a:solidFill>
              <a:effectLst/>
              <a:latin typeface="+mn-lt"/>
              <a:cs typeface="Times New Roman" panose="02020603050405020304" pitchFamily="18" charset="0"/>
            </a:rPr>
            <a:t>Andrea Hall</a:t>
          </a:r>
        </a:p>
      </dgm:t>
    </dgm:pt>
    <dgm:pt modelId="{AE274B0A-87DC-4958-818A-1D4DCBF3E88F}" type="parTrans" cxnId="{F30B2B24-B98E-42A5-A5C8-F0ACC5254A34}">
      <dgm:prSet/>
      <dgm:spPr>
        <a:ln cmpd="thickThin"/>
      </dgm:spPr>
      <dgm:t>
        <a:bodyPr/>
        <a:lstStyle/>
        <a:p>
          <a:endParaRPr lang="en-US" dirty="0">
            <a:ln cmpd="dbl">
              <a:solidFill>
                <a:scrgbClr r="0" g="0" b="0"/>
              </a:solidFill>
            </a:ln>
          </a:endParaRPr>
        </a:p>
      </dgm:t>
    </dgm:pt>
    <dgm:pt modelId="{625FC2F4-45D6-4332-B1B8-B9BC8F6FF0CD}" type="sibTrans" cxnId="{F30B2B24-B98E-42A5-A5C8-F0ACC5254A34}">
      <dgm:prSet/>
      <dgm:spPr/>
      <dgm:t>
        <a:bodyPr/>
        <a:lstStyle/>
        <a:p>
          <a:endParaRPr lang="en-US">
            <a:ln cmpd="dbl">
              <a:solidFill>
                <a:scrgbClr r="0" g="0" b="0"/>
              </a:solidFill>
            </a:ln>
          </a:endParaRPr>
        </a:p>
      </dgm:t>
    </dgm:pt>
    <dgm:pt modelId="{4FB0E00D-E32D-4683-A069-AB3D1595F1C4}">
      <dgm:prSet phldrT="[Text]" custT="1"/>
      <dgm:spPr>
        <a:noFill/>
        <a:ln cmpd="dbl"/>
      </dgm:spPr>
      <dgm:t>
        <a:bodyPr/>
        <a:lstStyle/>
        <a:p>
          <a:r>
            <a:rPr lang="en-US" sz="1200" b="1" dirty="0">
              <a:ln cmpd="dbl">
                <a:solidFill>
                  <a:scrgbClr r="0" g="0" b="0"/>
                </a:solidFill>
              </a:ln>
              <a:solidFill>
                <a:sysClr val="windowText" lastClr="000000"/>
              </a:solidFill>
              <a:latin typeface="+mn-lt"/>
              <a:cs typeface="Times New Roman" panose="02020603050405020304" pitchFamily="18" charset="0"/>
            </a:rPr>
            <a:t>Financial &amp; Accounting System Clerks</a:t>
          </a:r>
        </a:p>
        <a:p>
          <a:r>
            <a:rPr lang="en-US" sz="1200" b="0" dirty="0">
              <a:ln cmpd="dbl">
                <a:solidFill>
                  <a:scrgbClr r="0" g="0" b="0"/>
                </a:solidFill>
              </a:ln>
              <a:solidFill>
                <a:srgbClr val="000000"/>
              </a:solidFill>
              <a:latin typeface="+mn-lt"/>
              <a:cs typeface="Times New Roman" panose="02020603050405020304" pitchFamily="18" charset="0"/>
            </a:rPr>
            <a:t>Elpidia Diaz</a:t>
          </a:r>
        </a:p>
      </dgm:t>
    </dgm:pt>
    <dgm:pt modelId="{C9E1B372-9887-4692-B2E7-6F7D9BD0F344}" type="parTrans" cxnId="{472CCFAA-E010-4089-95D5-99D032A66267}">
      <dgm:prSet/>
      <dgm:spPr>
        <a:ln w="3175" cmpd="dbl"/>
      </dgm:spPr>
      <dgm:t>
        <a:bodyPr/>
        <a:lstStyle/>
        <a:p>
          <a:endParaRPr lang="en-US" dirty="0">
            <a:ln cmpd="dbl">
              <a:solidFill>
                <a:scrgbClr r="0" g="0" b="0"/>
              </a:solidFill>
            </a:ln>
          </a:endParaRPr>
        </a:p>
      </dgm:t>
    </dgm:pt>
    <dgm:pt modelId="{1BC1CF97-3FE3-43E0-A9A7-F00D740780AB}" type="sibTrans" cxnId="{472CCFAA-E010-4089-95D5-99D032A66267}">
      <dgm:prSet/>
      <dgm:spPr/>
      <dgm:t>
        <a:bodyPr/>
        <a:lstStyle/>
        <a:p>
          <a:endParaRPr lang="en-US">
            <a:ln cmpd="dbl">
              <a:solidFill>
                <a:scrgbClr r="0" g="0" b="0"/>
              </a:solidFill>
            </a:ln>
          </a:endParaRPr>
        </a:p>
      </dgm:t>
    </dgm:pt>
    <dgm:pt modelId="{B5D896C6-30C6-403C-A050-1A4E4D0C6AA1}">
      <dgm:prSet phldrT="[Text]" custT="1"/>
      <dgm:spPr>
        <a:noFill/>
        <a:ln cmpd="dbl"/>
      </dgm:spPr>
      <dgm:t>
        <a:bodyPr/>
        <a:lstStyle/>
        <a:p>
          <a:r>
            <a:rPr lang="en-US" sz="1400" b="1" dirty="0">
              <a:ln cmpd="dbl">
                <a:solidFill>
                  <a:scrgbClr r="0" g="0" b="0"/>
                </a:solidFill>
              </a:ln>
              <a:solidFill>
                <a:sysClr val="windowText" lastClr="000000"/>
              </a:solidFill>
              <a:latin typeface="+mj-lt"/>
              <a:cs typeface="Times New Roman" panose="02020603050405020304" pitchFamily="18" charset="0"/>
            </a:rPr>
            <a:t>Payroll &amp; Benefits Specialist's</a:t>
          </a:r>
        </a:p>
        <a:p>
          <a:r>
            <a:rPr lang="en-US" sz="1200" b="1" cap="none" spc="0" dirty="0">
              <a:ln w="0"/>
              <a:solidFill>
                <a:srgbClr val="000000"/>
              </a:solidFill>
              <a:effectLst/>
              <a:latin typeface="+mj-lt"/>
              <a:cs typeface="Times New Roman" panose="02020603050405020304" pitchFamily="18" charset="0"/>
            </a:rPr>
            <a:t>Tracie Cook</a:t>
          </a:r>
        </a:p>
        <a:p>
          <a:r>
            <a:rPr lang="en-US" sz="1200" b="1" cap="none" spc="0" dirty="0">
              <a:ln w="0"/>
              <a:solidFill>
                <a:srgbClr val="000000"/>
              </a:solidFill>
              <a:effectLst/>
              <a:latin typeface="+mj-lt"/>
              <a:cs typeface="Times New Roman" panose="02020603050405020304" pitchFamily="18" charset="0"/>
            </a:rPr>
            <a:t>Loran Butler</a:t>
          </a:r>
        </a:p>
        <a:p>
          <a:r>
            <a:rPr lang="en-US" sz="1200" b="1" cap="none" spc="0" dirty="0">
              <a:ln w="0"/>
              <a:solidFill>
                <a:srgbClr val="000000"/>
              </a:solidFill>
              <a:effectLst/>
              <a:latin typeface="+mj-lt"/>
              <a:cs typeface="Times New Roman" panose="02020603050405020304" pitchFamily="18" charset="0"/>
            </a:rPr>
            <a:t>Crystal Reed</a:t>
          </a:r>
        </a:p>
      </dgm:t>
    </dgm:pt>
    <dgm:pt modelId="{82218F98-D4ED-4617-B4E1-B0B4BA7E8E84}" type="parTrans" cxnId="{00CB719F-6C1E-489D-99F8-EC911DEBF2E8}">
      <dgm:prSet/>
      <dgm:spPr>
        <a:ln w="3175" cmpd="thickThin"/>
      </dgm:spPr>
      <dgm:t>
        <a:bodyPr/>
        <a:lstStyle/>
        <a:p>
          <a:endParaRPr lang="en-US">
            <a:ln w="9525" cmpd="dbl">
              <a:solidFill>
                <a:scrgbClr r="0" g="0" b="0"/>
              </a:solidFill>
            </a:ln>
          </a:endParaRPr>
        </a:p>
      </dgm:t>
    </dgm:pt>
    <dgm:pt modelId="{B42134D9-3642-4E43-A36C-9906042D6F88}" type="sibTrans" cxnId="{00CB719F-6C1E-489D-99F8-EC911DEBF2E8}">
      <dgm:prSet/>
      <dgm:spPr/>
      <dgm:t>
        <a:bodyPr/>
        <a:lstStyle/>
        <a:p>
          <a:endParaRPr lang="en-US">
            <a:ln cmpd="dbl">
              <a:solidFill>
                <a:scrgbClr r="0" g="0" b="0"/>
              </a:solidFill>
            </a:ln>
          </a:endParaRPr>
        </a:p>
      </dgm:t>
    </dgm:pt>
    <dgm:pt modelId="{AFA8D317-ABE2-4E6B-91F3-EAB5555FD4DF}" type="pres">
      <dgm:prSet presAssocID="{0176F205-6C8E-49E6-8E7D-DBC387D64D82}" presName="mainComposite" presStyleCnt="0">
        <dgm:presLayoutVars>
          <dgm:chPref val="1"/>
          <dgm:dir/>
          <dgm:animOne val="branch"/>
          <dgm:animLvl val="lvl"/>
          <dgm:resizeHandles val="exact"/>
        </dgm:presLayoutVars>
      </dgm:prSet>
      <dgm:spPr/>
    </dgm:pt>
    <dgm:pt modelId="{C93B07FB-3695-4825-B051-84F25C1A2DA1}" type="pres">
      <dgm:prSet presAssocID="{0176F205-6C8E-49E6-8E7D-DBC387D64D82}" presName="hierFlow" presStyleCnt="0"/>
      <dgm:spPr/>
    </dgm:pt>
    <dgm:pt modelId="{CE28F84B-48B5-499C-BFF8-30E28D863167}" type="pres">
      <dgm:prSet presAssocID="{0176F205-6C8E-49E6-8E7D-DBC387D64D82}" presName="hierChild1" presStyleCnt="0">
        <dgm:presLayoutVars>
          <dgm:chPref val="1"/>
          <dgm:animOne val="branch"/>
          <dgm:animLvl val="lvl"/>
        </dgm:presLayoutVars>
      </dgm:prSet>
      <dgm:spPr/>
    </dgm:pt>
    <dgm:pt modelId="{E0CC5E5F-A6B4-4B7A-B9E9-6B572360885F}" type="pres">
      <dgm:prSet presAssocID="{1B0FBC88-EA5A-4A65-BB48-449CB9EAC0D6}" presName="Name17" presStyleCnt="0"/>
      <dgm:spPr/>
    </dgm:pt>
    <dgm:pt modelId="{8476B966-9253-4CB4-8855-BC9A91D72F19}" type="pres">
      <dgm:prSet presAssocID="{1B0FBC88-EA5A-4A65-BB48-449CB9EAC0D6}" presName="level1Shape" presStyleLbl="node0" presStyleIdx="0" presStyleCnt="1" custScaleX="176800" custLinFactNeighborX="5671">
        <dgm:presLayoutVars>
          <dgm:chPref val="3"/>
        </dgm:presLayoutVars>
      </dgm:prSet>
      <dgm:spPr/>
    </dgm:pt>
    <dgm:pt modelId="{CC6838DC-E560-4EBC-ADBB-CFC5AAD5C7C2}" type="pres">
      <dgm:prSet presAssocID="{1B0FBC88-EA5A-4A65-BB48-449CB9EAC0D6}" presName="hierChild2" presStyleCnt="0"/>
      <dgm:spPr/>
    </dgm:pt>
    <dgm:pt modelId="{1B478387-D77E-480D-A089-FE9ABB313165}" type="pres">
      <dgm:prSet presAssocID="{94591120-FD9E-4A83-A8F4-1FE47CDBC08B}" presName="Name25" presStyleLbl="parChTrans1D2" presStyleIdx="0" presStyleCnt="4"/>
      <dgm:spPr/>
    </dgm:pt>
    <dgm:pt modelId="{CEA81B25-58C9-474F-9945-E23BF92AEB84}" type="pres">
      <dgm:prSet presAssocID="{94591120-FD9E-4A83-A8F4-1FE47CDBC08B}" presName="connTx" presStyleLbl="parChTrans1D2" presStyleIdx="0" presStyleCnt="4"/>
      <dgm:spPr/>
    </dgm:pt>
    <dgm:pt modelId="{535191A4-43F3-47BC-AFD8-6B43AF9EE9FD}" type="pres">
      <dgm:prSet presAssocID="{0B9AD4FC-846C-4F72-A913-801457E00A06}" presName="Name30" presStyleCnt="0"/>
      <dgm:spPr/>
    </dgm:pt>
    <dgm:pt modelId="{755BD285-28DC-4FEB-8FFA-406280CE354E}" type="pres">
      <dgm:prSet presAssocID="{0B9AD4FC-846C-4F72-A913-801457E00A06}" presName="level2Shape" presStyleLbl="asst1" presStyleIdx="0" presStyleCnt="1" custLinFactNeighborY="3246"/>
      <dgm:spPr/>
    </dgm:pt>
    <dgm:pt modelId="{78FACCEF-A10B-4D29-9A4B-5A1158F5DB44}" type="pres">
      <dgm:prSet presAssocID="{0B9AD4FC-846C-4F72-A913-801457E00A06}" presName="hierChild3" presStyleCnt="0"/>
      <dgm:spPr/>
    </dgm:pt>
    <dgm:pt modelId="{861CB22F-DC46-4AF4-BA04-CE41A66195B1}" type="pres">
      <dgm:prSet presAssocID="{AE274B0A-87DC-4958-818A-1D4DCBF3E88F}" presName="Name25" presStyleLbl="parChTrans1D2" presStyleIdx="1" presStyleCnt="4"/>
      <dgm:spPr/>
    </dgm:pt>
    <dgm:pt modelId="{C2DD86B1-79D0-4C8B-B655-3D921210516D}" type="pres">
      <dgm:prSet presAssocID="{AE274B0A-87DC-4958-818A-1D4DCBF3E88F}" presName="connTx" presStyleLbl="parChTrans1D2" presStyleIdx="1" presStyleCnt="4"/>
      <dgm:spPr/>
    </dgm:pt>
    <dgm:pt modelId="{774FDC47-1D88-4DDE-B82B-485D4DC66165}" type="pres">
      <dgm:prSet presAssocID="{8CF888E4-B4BF-4D61-955A-FE2AD7561BEE}" presName="Name30" presStyleCnt="0"/>
      <dgm:spPr/>
    </dgm:pt>
    <dgm:pt modelId="{E34CB7AB-CDB1-472C-8289-A042F4706BC0}" type="pres">
      <dgm:prSet presAssocID="{8CF888E4-B4BF-4D61-955A-FE2AD7561BEE}" presName="level2Shape" presStyleLbl="node2" presStyleIdx="0" presStyleCnt="3" custLinFactNeighborY="-4686"/>
      <dgm:spPr/>
    </dgm:pt>
    <dgm:pt modelId="{E539EA02-EB3F-4DD2-AA6D-AEB125DBDD95}" type="pres">
      <dgm:prSet presAssocID="{8CF888E4-B4BF-4D61-955A-FE2AD7561BEE}" presName="hierChild3" presStyleCnt="0"/>
      <dgm:spPr/>
    </dgm:pt>
    <dgm:pt modelId="{6BC09C52-FC4D-4B7F-932C-8DC97B0B6EC3}" type="pres">
      <dgm:prSet presAssocID="{C9E1B372-9887-4692-B2E7-6F7D9BD0F344}" presName="Name25" presStyleLbl="parChTrans1D2" presStyleIdx="2" presStyleCnt="4"/>
      <dgm:spPr/>
    </dgm:pt>
    <dgm:pt modelId="{187F86D8-7A91-40FC-AEC2-53D0470A3E90}" type="pres">
      <dgm:prSet presAssocID="{C9E1B372-9887-4692-B2E7-6F7D9BD0F344}" presName="connTx" presStyleLbl="parChTrans1D2" presStyleIdx="2" presStyleCnt="4"/>
      <dgm:spPr/>
    </dgm:pt>
    <dgm:pt modelId="{3412B712-1977-48A9-8538-4EE15974D284}" type="pres">
      <dgm:prSet presAssocID="{4FB0E00D-E32D-4683-A069-AB3D1595F1C4}" presName="Name30" presStyleCnt="0"/>
      <dgm:spPr/>
    </dgm:pt>
    <dgm:pt modelId="{07683BC8-291D-46B1-97E6-A57CB141F89C}" type="pres">
      <dgm:prSet presAssocID="{4FB0E00D-E32D-4683-A069-AB3D1595F1C4}" presName="level2Shape" presStyleLbl="node2" presStyleIdx="1" presStyleCnt="3" custLinFactNeighborY="-12619"/>
      <dgm:spPr/>
    </dgm:pt>
    <dgm:pt modelId="{F0834499-5CDE-4924-8C80-7EE0A8B927CB}" type="pres">
      <dgm:prSet presAssocID="{4FB0E00D-E32D-4683-A069-AB3D1595F1C4}" presName="hierChild3" presStyleCnt="0"/>
      <dgm:spPr/>
    </dgm:pt>
    <dgm:pt modelId="{BA21D1D8-9D49-4B0C-B836-E419808C47C9}" type="pres">
      <dgm:prSet presAssocID="{82218F98-D4ED-4617-B4E1-B0B4BA7E8E84}" presName="Name25" presStyleLbl="parChTrans1D2" presStyleIdx="3" presStyleCnt="4"/>
      <dgm:spPr/>
    </dgm:pt>
    <dgm:pt modelId="{EFFBC4FE-0C75-4F6C-9AFA-BF6EE2901BE5}" type="pres">
      <dgm:prSet presAssocID="{82218F98-D4ED-4617-B4E1-B0B4BA7E8E84}" presName="connTx" presStyleLbl="parChTrans1D2" presStyleIdx="3" presStyleCnt="4"/>
      <dgm:spPr/>
    </dgm:pt>
    <dgm:pt modelId="{E2EDA5DF-CA68-401A-96C2-ACDA8BC3E045}" type="pres">
      <dgm:prSet presAssocID="{B5D896C6-30C6-403C-A050-1A4E4D0C6AA1}" presName="Name30" presStyleCnt="0"/>
      <dgm:spPr/>
    </dgm:pt>
    <dgm:pt modelId="{A8251D1A-26B8-41BE-9923-7ADD10353970}" type="pres">
      <dgm:prSet presAssocID="{B5D896C6-30C6-403C-A050-1A4E4D0C6AA1}" presName="level2Shape" presStyleLbl="node2" presStyleIdx="2" presStyleCnt="3" custScaleY="145201" custLinFactNeighborY="-20551"/>
      <dgm:spPr/>
    </dgm:pt>
    <dgm:pt modelId="{1D276B75-F7F5-41E6-AD06-D67FD20ACD98}" type="pres">
      <dgm:prSet presAssocID="{B5D896C6-30C6-403C-A050-1A4E4D0C6AA1}" presName="hierChild3" presStyleCnt="0"/>
      <dgm:spPr/>
    </dgm:pt>
    <dgm:pt modelId="{C27636DB-2A37-44F4-A6F7-7652C82135AB}" type="pres">
      <dgm:prSet presAssocID="{0176F205-6C8E-49E6-8E7D-DBC387D64D82}" presName="bgShapesFlow" presStyleCnt="0"/>
      <dgm:spPr/>
    </dgm:pt>
  </dgm:ptLst>
  <dgm:cxnLst>
    <dgm:cxn modelId="{CD941612-24DE-4D47-B5F4-F34FDE69F64E}" type="presOf" srcId="{AE274B0A-87DC-4958-818A-1D4DCBF3E88F}" destId="{861CB22F-DC46-4AF4-BA04-CE41A66195B1}" srcOrd="0" destOrd="0" presId="urn:microsoft.com/office/officeart/2005/8/layout/hierarchy5"/>
    <dgm:cxn modelId="{F30B2B24-B98E-42A5-A5C8-F0ACC5254A34}" srcId="{1B0FBC88-EA5A-4A65-BB48-449CB9EAC0D6}" destId="{8CF888E4-B4BF-4D61-955A-FE2AD7561BEE}" srcOrd="1" destOrd="0" parTransId="{AE274B0A-87DC-4958-818A-1D4DCBF3E88F}" sibTransId="{625FC2F4-45D6-4332-B1B8-B9BC8F6FF0CD}"/>
    <dgm:cxn modelId="{7E222D2B-FDA2-4670-AC27-E6B8DFE597E5}" type="presOf" srcId="{0176F205-6C8E-49E6-8E7D-DBC387D64D82}" destId="{AFA8D317-ABE2-4E6B-91F3-EAB5555FD4DF}" srcOrd="0" destOrd="0" presId="urn:microsoft.com/office/officeart/2005/8/layout/hierarchy5"/>
    <dgm:cxn modelId="{D2102031-80CB-4DCB-BFDD-C371043256B2}" type="presOf" srcId="{B5D896C6-30C6-403C-A050-1A4E4D0C6AA1}" destId="{A8251D1A-26B8-41BE-9923-7ADD10353970}" srcOrd="0" destOrd="0" presId="urn:microsoft.com/office/officeart/2005/8/layout/hierarchy5"/>
    <dgm:cxn modelId="{CEDFF938-BCA1-4610-A2F7-1EB95F0B557E}" type="presOf" srcId="{C9E1B372-9887-4692-B2E7-6F7D9BD0F344}" destId="{6BC09C52-FC4D-4B7F-932C-8DC97B0B6EC3}" srcOrd="0" destOrd="0" presId="urn:microsoft.com/office/officeart/2005/8/layout/hierarchy5"/>
    <dgm:cxn modelId="{0DB53347-26EF-4A3A-AEAE-2594536ECC3F}" type="presOf" srcId="{94591120-FD9E-4A83-A8F4-1FE47CDBC08B}" destId="{1B478387-D77E-480D-A089-FE9ABB313165}" srcOrd="0" destOrd="0" presId="urn:microsoft.com/office/officeart/2005/8/layout/hierarchy5"/>
    <dgm:cxn modelId="{CF7D2B4F-FC85-4793-A8A5-FC916593197A}" type="presOf" srcId="{4FB0E00D-E32D-4683-A069-AB3D1595F1C4}" destId="{07683BC8-291D-46B1-97E6-A57CB141F89C}" srcOrd="0" destOrd="0" presId="urn:microsoft.com/office/officeart/2005/8/layout/hierarchy5"/>
    <dgm:cxn modelId="{016F3A70-BCC7-4480-BF1F-F6476B498C4C}" type="presOf" srcId="{8CF888E4-B4BF-4D61-955A-FE2AD7561BEE}" destId="{E34CB7AB-CDB1-472C-8289-A042F4706BC0}" srcOrd="0" destOrd="0" presId="urn:microsoft.com/office/officeart/2005/8/layout/hierarchy5"/>
    <dgm:cxn modelId="{72D9C48F-6474-4D17-ACCD-23FD95EF696D}" srcId="{1B0FBC88-EA5A-4A65-BB48-449CB9EAC0D6}" destId="{0B9AD4FC-846C-4F72-A913-801457E00A06}" srcOrd="0" destOrd="0" parTransId="{94591120-FD9E-4A83-A8F4-1FE47CDBC08B}" sibTransId="{F82047A2-6C07-47F2-B5AB-10DD41950320}"/>
    <dgm:cxn modelId="{00CB719F-6C1E-489D-99F8-EC911DEBF2E8}" srcId="{1B0FBC88-EA5A-4A65-BB48-449CB9EAC0D6}" destId="{B5D896C6-30C6-403C-A050-1A4E4D0C6AA1}" srcOrd="3" destOrd="0" parTransId="{82218F98-D4ED-4617-B4E1-B0B4BA7E8E84}" sibTransId="{B42134D9-3642-4E43-A36C-9906042D6F88}"/>
    <dgm:cxn modelId="{80635DA9-7BAA-4883-818A-D4DA70EB8C5C}" type="presOf" srcId="{82218F98-D4ED-4617-B4E1-B0B4BA7E8E84}" destId="{BA21D1D8-9D49-4B0C-B836-E419808C47C9}" srcOrd="0" destOrd="0" presId="urn:microsoft.com/office/officeart/2005/8/layout/hierarchy5"/>
    <dgm:cxn modelId="{68A657AA-F242-434C-A2E6-D308F743208E}" type="presOf" srcId="{C9E1B372-9887-4692-B2E7-6F7D9BD0F344}" destId="{187F86D8-7A91-40FC-AEC2-53D0470A3E90}" srcOrd="1" destOrd="0" presId="urn:microsoft.com/office/officeart/2005/8/layout/hierarchy5"/>
    <dgm:cxn modelId="{472CCFAA-E010-4089-95D5-99D032A66267}" srcId="{1B0FBC88-EA5A-4A65-BB48-449CB9EAC0D6}" destId="{4FB0E00D-E32D-4683-A069-AB3D1595F1C4}" srcOrd="2" destOrd="0" parTransId="{C9E1B372-9887-4692-B2E7-6F7D9BD0F344}" sibTransId="{1BC1CF97-3FE3-43E0-A9A7-F00D740780AB}"/>
    <dgm:cxn modelId="{B17139DE-08CC-4D72-AAC3-1FC7BAD52567}" type="presOf" srcId="{1B0FBC88-EA5A-4A65-BB48-449CB9EAC0D6}" destId="{8476B966-9253-4CB4-8855-BC9A91D72F19}" srcOrd="0" destOrd="0" presId="urn:microsoft.com/office/officeart/2005/8/layout/hierarchy5"/>
    <dgm:cxn modelId="{F5A605E3-1A2F-44CC-9EA5-9705DDFE49DF}" type="presOf" srcId="{0B9AD4FC-846C-4F72-A913-801457E00A06}" destId="{755BD285-28DC-4FEB-8FFA-406280CE354E}" srcOrd="0" destOrd="0" presId="urn:microsoft.com/office/officeart/2005/8/layout/hierarchy5"/>
    <dgm:cxn modelId="{18FBDFEA-55B0-4B68-9AA2-24DB8F507909}" type="presOf" srcId="{82218F98-D4ED-4617-B4E1-B0B4BA7E8E84}" destId="{EFFBC4FE-0C75-4F6C-9AFA-BF6EE2901BE5}" srcOrd="1" destOrd="0" presId="urn:microsoft.com/office/officeart/2005/8/layout/hierarchy5"/>
    <dgm:cxn modelId="{10E72FED-2922-4412-8AC2-C30A225A1A04}" srcId="{0176F205-6C8E-49E6-8E7D-DBC387D64D82}" destId="{1B0FBC88-EA5A-4A65-BB48-449CB9EAC0D6}" srcOrd="0" destOrd="0" parTransId="{D75852C0-CC40-4FFA-A852-F6BAA15E4A0B}" sibTransId="{8659F78B-DCC2-4A78-BEB0-DFEF08ABE459}"/>
    <dgm:cxn modelId="{CBA4E4F0-1336-431F-B411-4820FB548A3F}" type="presOf" srcId="{AE274B0A-87DC-4958-818A-1D4DCBF3E88F}" destId="{C2DD86B1-79D0-4C8B-B655-3D921210516D}" srcOrd="1" destOrd="0" presId="urn:microsoft.com/office/officeart/2005/8/layout/hierarchy5"/>
    <dgm:cxn modelId="{218EBCF5-1570-4A54-838F-36F90743DC21}" type="presOf" srcId="{94591120-FD9E-4A83-A8F4-1FE47CDBC08B}" destId="{CEA81B25-58C9-474F-9945-E23BF92AEB84}" srcOrd="1" destOrd="0" presId="urn:microsoft.com/office/officeart/2005/8/layout/hierarchy5"/>
    <dgm:cxn modelId="{A53F85EF-76EF-40E4-974B-9AC5135C50D7}" type="presParOf" srcId="{AFA8D317-ABE2-4E6B-91F3-EAB5555FD4DF}" destId="{C93B07FB-3695-4825-B051-84F25C1A2DA1}" srcOrd="0" destOrd="0" presId="urn:microsoft.com/office/officeart/2005/8/layout/hierarchy5"/>
    <dgm:cxn modelId="{25299258-221C-40E9-A684-5E1D6204C0B0}" type="presParOf" srcId="{C93B07FB-3695-4825-B051-84F25C1A2DA1}" destId="{CE28F84B-48B5-499C-BFF8-30E28D863167}" srcOrd="0" destOrd="0" presId="urn:microsoft.com/office/officeart/2005/8/layout/hierarchy5"/>
    <dgm:cxn modelId="{56E38C50-82DA-402A-AB8B-65FAD965F7D1}" type="presParOf" srcId="{CE28F84B-48B5-499C-BFF8-30E28D863167}" destId="{E0CC5E5F-A6B4-4B7A-B9E9-6B572360885F}" srcOrd="0" destOrd="0" presId="urn:microsoft.com/office/officeart/2005/8/layout/hierarchy5"/>
    <dgm:cxn modelId="{22927B56-66B1-4B11-9AC6-D3DACB4D455C}" type="presParOf" srcId="{E0CC5E5F-A6B4-4B7A-B9E9-6B572360885F}" destId="{8476B966-9253-4CB4-8855-BC9A91D72F19}" srcOrd="0" destOrd="0" presId="urn:microsoft.com/office/officeart/2005/8/layout/hierarchy5"/>
    <dgm:cxn modelId="{0C4E9025-3D59-4439-8B5C-C4CDE1667A94}" type="presParOf" srcId="{E0CC5E5F-A6B4-4B7A-B9E9-6B572360885F}" destId="{CC6838DC-E560-4EBC-ADBB-CFC5AAD5C7C2}" srcOrd="1" destOrd="0" presId="urn:microsoft.com/office/officeart/2005/8/layout/hierarchy5"/>
    <dgm:cxn modelId="{CB837AA2-0DE8-4911-8D0A-A031E35876DC}" type="presParOf" srcId="{CC6838DC-E560-4EBC-ADBB-CFC5AAD5C7C2}" destId="{1B478387-D77E-480D-A089-FE9ABB313165}" srcOrd="0" destOrd="0" presId="urn:microsoft.com/office/officeart/2005/8/layout/hierarchy5"/>
    <dgm:cxn modelId="{928E4135-E151-4B1E-87D7-1645B4B2A843}" type="presParOf" srcId="{1B478387-D77E-480D-A089-FE9ABB313165}" destId="{CEA81B25-58C9-474F-9945-E23BF92AEB84}" srcOrd="0" destOrd="0" presId="urn:microsoft.com/office/officeart/2005/8/layout/hierarchy5"/>
    <dgm:cxn modelId="{59BEF879-CFF2-4588-8819-9446F3B70142}" type="presParOf" srcId="{CC6838DC-E560-4EBC-ADBB-CFC5AAD5C7C2}" destId="{535191A4-43F3-47BC-AFD8-6B43AF9EE9FD}" srcOrd="1" destOrd="0" presId="urn:microsoft.com/office/officeart/2005/8/layout/hierarchy5"/>
    <dgm:cxn modelId="{AB519E79-5FE1-4554-9228-8240466D4530}" type="presParOf" srcId="{535191A4-43F3-47BC-AFD8-6B43AF9EE9FD}" destId="{755BD285-28DC-4FEB-8FFA-406280CE354E}" srcOrd="0" destOrd="0" presId="urn:microsoft.com/office/officeart/2005/8/layout/hierarchy5"/>
    <dgm:cxn modelId="{45CD5156-195F-43A9-95E5-52C83EC372B8}" type="presParOf" srcId="{535191A4-43F3-47BC-AFD8-6B43AF9EE9FD}" destId="{78FACCEF-A10B-4D29-9A4B-5A1158F5DB44}" srcOrd="1" destOrd="0" presId="urn:microsoft.com/office/officeart/2005/8/layout/hierarchy5"/>
    <dgm:cxn modelId="{E2BC4B5F-CEC3-4EE3-AA98-9770F6E7F358}" type="presParOf" srcId="{CC6838DC-E560-4EBC-ADBB-CFC5AAD5C7C2}" destId="{861CB22F-DC46-4AF4-BA04-CE41A66195B1}" srcOrd="2" destOrd="0" presId="urn:microsoft.com/office/officeart/2005/8/layout/hierarchy5"/>
    <dgm:cxn modelId="{330E0E0F-BEF8-488F-9616-22EF1096856B}" type="presParOf" srcId="{861CB22F-DC46-4AF4-BA04-CE41A66195B1}" destId="{C2DD86B1-79D0-4C8B-B655-3D921210516D}" srcOrd="0" destOrd="0" presId="urn:microsoft.com/office/officeart/2005/8/layout/hierarchy5"/>
    <dgm:cxn modelId="{C0C184B3-4AC6-48FC-A2E8-6389F7FC0EE2}" type="presParOf" srcId="{CC6838DC-E560-4EBC-ADBB-CFC5AAD5C7C2}" destId="{774FDC47-1D88-4DDE-B82B-485D4DC66165}" srcOrd="3" destOrd="0" presId="urn:microsoft.com/office/officeart/2005/8/layout/hierarchy5"/>
    <dgm:cxn modelId="{8FAA964F-5179-48BF-9011-A8ACA77573C7}" type="presParOf" srcId="{774FDC47-1D88-4DDE-B82B-485D4DC66165}" destId="{E34CB7AB-CDB1-472C-8289-A042F4706BC0}" srcOrd="0" destOrd="0" presId="urn:microsoft.com/office/officeart/2005/8/layout/hierarchy5"/>
    <dgm:cxn modelId="{9282E50C-2A7E-4962-AB87-959F6C87B224}" type="presParOf" srcId="{774FDC47-1D88-4DDE-B82B-485D4DC66165}" destId="{E539EA02-EB3F-4DD2-AA6D-AEB125DBDD95}" srcOrd="1" destOrd="0" presId="urn:microsoft.com/office/officeart/2005/8/layout/hierarchy5"/>
    <dgm:cxn modelId="{B29A9038-BA36-4194-B955-BA867D7940AA}" type="presParOf" srcId="{CC6838DC-E560-4EBC-ADBB-CFC5AAD5C7C2}" destId="{6BC09C52-FC4D-4B7F-932C-8DC97B0B6EC3}" srcOrd="4" destOrd="0" presId="urn:microsoft.com/office/officeart/2005/8/layout/hierarchy5"/>
    <dgm:cxn modelId="{3686F9A5-AC4F-4DBD-983D-7585518A9E33}" type="presParOf" srcId="{6BC09C52-FC4D-4B7F-932C-8DC97B0B6EC3}" destId="{187F86D8-7A91-40FC-AEC2-53D0470A3E90}" srcOrd="0" destOrd="0" presId="urn:microsoft.com/office/officeart/2005/8/layout/hierarchy5"/>
    <dgm:cxn modelId="{A14EA8FA-1770-4CAC-B892-12555CF25CA0}" type="presParOf" srcId="{CC6838DC-E560-4EBC-ADBB-CFC5AAD5C7C2}" destId="{3412B712-1977-48A9-8538-4EE15974D284}" srcOrd="5" destOrd="0" presId="urn:microsoft.com/office/officeart/2005/8/layout/hierarchy5"/>
    <dgm:cxn modelId="{E6A21259-8EE2-4173-9E42-B06017C37890}" type="presParOf" srcId="{3412B712-1977-48A9-8538-4EE15974D284}" destId="{07683BC8-291D-46B1-97E6-A57CB141F89C}" srcOrd="0" destOrd="0" presId="urn:microsoft.com/office/officeart/2005/8/layout/hierarchy5"/>
    <dgm:cxn modelId="{81E46603-A3EB-49E3-964C-D63B3126C4EE}" type="presParOf" srcId="{3412B712-1977-48A9-8538-4EE15974D284}" destId="{F0834499-5CDE-4924-8C80-7EE0A8B927CB}" srcOrd="1" destOrd="0" presId="urn:microsoft.com/office/officeart/2005/8/layout/hierarchy5"/>
    <dgm:cxn modelId="{C4AF5030-B251-4C6C-83DD-B0E68225AF0C}" type="presParOf" srcId="{CC6838DC-E560-4EBC-ADBB-CFC5AAD5C7C2}" destId="{BA21D1D8-9D49-4B0C-B836-E419808C47C9}" srcOrd="6" destOrd="0" presId="urn:microsoft.com/office/officeart/2005/8/layout/hierarchy5"/>
    <dgm:cxn modelId="{14585354-677B-4AEA-90E6-3291873EF5E2}" type="presParOf" srcId="{BA21D1D8-9D49-4B0C-B836-E419808C47C9}" destId="{EFFBC4FE-0C75-4F6C-9AFA-BF6EE2901BE5}" srcOrd="0" destOrd="0" presId="urn:microsoft.com/office/officeart/2005/8/layout/hierarchy5"/>
    <dgm:cxn modelId="{9FA8F052-76F3-47AA-8205-292AAABDD5C3}" type="presParOf" srcId="{CC6838DC-E560-4EBC-ADBB-CFC5AAD5C7C2}" destId="{E2EDA5DF-CA68-401A-96C2-ACDA8BC3E045}" srcOrd="7" destOrd="0" presId="urn:microsoft.com/office/officeart/2005/8/layout/hierarchy5"/>
    <dgm:cxn modelId="{08E645F2-CDA7-4FAD-9C27-71C5031444FB}" type="presParOf" srcId="{E2EDA5DF-CA68-401A-96C2-ACDA8BC3E045}" destId="{A8251D1A-26B8-41BE-9923-7ADD10353970}" srcOrd="0" destOrd="0" presId="urn:microsoft.com/office/officeart/2005/8/layout/hierarchy5"/>
    <dgm:cxn modelId="{6C5154BC-AAD5-4DE3-8E9F-5D7DBA0E310B}" type="presParOf" srcId="{E2EDA5DF-CA68-401A-96C2-ACDA8BC3E045}" destId="{1D276B75-F7F5-41E6-AD06-D67FD20ACD98}" srcOrd="1" destOrd="0" presId="urn:microsoft.com/office/officeart/2005/8/layout/hierarchy5"/>
    <dgm:cxn modelId="{34D6E958-CC6E-4D4B-B727-613FF8C6EFEC}" type="presParOf" srcId="{AFA8D317-ABE2-4E6B-91F3-EAB5555FD4DF}" destId="{C27636DB-2A37-44F4-A6F7-7652C82135AB}" srcOrd="1" destOrd="0" presId="urn:microsoft.com/office/officeart/2005/8/layout/hierarchy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6B966-9253-4CB4-8855-BC9A91D72F19}">
      <dsp:nvSpPr>
        <dsp:cNvPr id="0" name=""/>
        <dsp:cNvSpPr/>
      </dsp:nvSpPr>
      <dsp:spPr>
        <a:xfrm>
          <a:off x="906718" y="2172603"/>
          <a:ext cx="3934217" cy="1112618"/>
        </a:xfrm>
        <a:prstGeom prst="roundRect">
          <a:avLst>
            <a:gd name="adj" fmla="val 10000"/>
          </a:avLst>
        </a:prstGeom>
        <a:noFill/>
        <a:ln w="28575"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n cmpd="thinThick">
                <a:solidFill>
                  <a:scrgbClr r="0" g="0" b="0"/>
                </a:solidFill>
              </a:ln>
              <a:solidFill>
                <a:sysClr val="windowText" lastClr="000000"/>
              </a:solidFill>
              <a:latin typeface="Times New Roman" panose="02020603050405020304" pitchFamily="18" charset="0"/>
              <a:cs typeface="Times New Roman" panose="02020603050405020304" pitchFamily="18" charset="0"/>
            </a:rPr>
            <a:t>Director, Business and</a:t>
          </a:r>
        </a:p>
        <a:p>
          <a:pPr marL="0" lvl="0" indent="0" algn="ctr" defTabSz="711200">
            <a:lnSpc>
              <a:spcPct val="90000"/>
            </a:lnSpc>
            <a:spcBef>
              <a:spcPct val="0"/>
            </a:spcBef>
            <a:spcAft>
              <a:spcPct val="35000"/>
            </a:spcAft>
            <a:buNone/>
          </a:pPr>
          <a:r>
            <a:rPr lang="en-US" sz="1600" b="1" kern="1200" dirty="0">
              <a:ln cmpd="thinThick">
                <a:solidFill>
                  <a:scrgbClr r="0" g="0" b="0"/>
                </a:solidFill>
              </a:ln>
              <a:solidFill>
                <a:sysClr val="windowText" lastClr="000000"/>
              </a:solidFill>
              <a:latin typeface="Times New Roman" panose="02020603050405020304" pitchFamily="18" charset="0"/>
              <a:cs typeface="Times New Roman" panose="02020603050405020304" pitchFamily="18" charset="0"/>
            </a:rPr>
            <a:t>Financial Services</a:t>
          </a:r>
        </a:p>
      </dsp:txBody>
      <dsp:txXfrm>
        <a:off x="939305" y="2205190"/>
        <a:ext cx="3869043" cy="1047444"/>
      </dsp:txXfrm>
    </dsp:sp>
    <dsp:sp modelId="{1B478387-D77E-480D-A089-FE9ABB313165}">
      <dsp:nvSpPr>
        <dsp:cNvPr id="0" name=""/>
        <dsp:cNvSpPr/>
      </dsp:nvSpPr>
      <dsp:spPr>
        <a:xfrm rot="17381430">
          <a:off x="4089298" y="1643261"/>
          <a:ext cx="2267178" cy="36694"/>
        </a:xfrm>
        <a:custGeom>
          <a:avLst/>
          <a:gdLst/>
          <a:ahLst/>
          <a:cxnLst/>
          <a:rect l="0" t="0" r="0" b="0"/>
          <a:pathLst>
            <a:path>
              <a:moveTo>
                <a:pt x="0" y="18347"/>
              </a:moveTo>
              <a:lnTo>
                <a:pt x="2267178" y="18347"/>
              </a:lnTo>
            </a:path>
          </a:pathLst>
        </a:custGeom>
        <a:noFill/>
        <a:ln w="9525" cap="flat" cmpd="dbl"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dirty="0">
            <a:ln cmpd="dbl">
              <a:solidFill>
                <a:scrgbClr r="0" g="0" b="0"/>
              </a:solidFill>
            </a:ln>
            <a:solidFill>
              <a:schemeClr val="tx1"/>
            </a:solidFill>
          </a:endParaRPr>
        </a:p>
      </dsp:txBody>
      <dsp:txXfrm>
        <a:off x="5166207" y="1604929"/>
        <a:ext cx="113358" cy="113358"/>
      </dsp:txXfrm>
    </dsp:sp>
    <dsp:sp modelId="{755BD285-28DC-4FEB-8FFA-406280CE354E}">
      <dsp:nvSpPr>
        <dsp:cNvPr id="0" name=""/>
        <dsp:cNvSpPr/>
      </dsp:nvSpPr>
      <dsp:spPr>
        <a:xfrm>
          <a:off x="5604837" y="37995"/>
          <a:ext cx="2225236" cy="1112618"/>
        </a:xfrm>
        <a:prstGeom prst="roundRect">
          <a:avLst>
            <a:gd name="adj" fmla="val 10000"/>
          </a:avLst>
        </a:prstGeom>
        <a:noFill/>
        <a:ln w="12700" cap="flat" cmpd="dbl"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n cmpd="dbl">
                <a:solidFill>
                  <a:scrgbClr r="0" g="0" b="0"/>
                </a:solidFill>
              </a:ln>
              <a:solidFill>
                <a:sysClr val="windowText" lastClr="000000"/>
              </a:solidFill>
              <a:latin typeface="+mn-lt"/>
              <a:cs typeface="Times New Roman" panose="02020603050405020304" pitchFamily="18" charset="0"/>
            </a:rPr>
            <a:t>Controller</a:t>
          </a:r>
        </a:p>
        <a:p>
          <a:pPr marL="0" lvl="0" indent="0" algn="ctr" defTabSz="533400">
            <a:lnSpc>
              <a:spcPct val="90000"/>
            </a:lnSpc>
            <a:spcBef>
              <a:spcPct val="0"/>
            </a:spcBef>
            <a:spcAft>
              <a:spcPct val="35000"/>
            </a:spcAft>
            <a:buNone/>
          </a:pPr>
          <a:r>
            <a:rPr lang="en-US" sz="1200" b="0" kern="1200" dirty="0">
              <a:ln cmpd="dbl">
                <a:solidFill>
                  <a:scrgbClr r="0" g="0" b="0"/>
                </a:solidFill>
              </a:ln>
              <a:solidFill>
                <a:sysClr val="windowText" lastClr="000000"/>
              </a:solidFill>
              <a:latin typeface="+mn-lt"/>
              <a:cs typeface="Times New Roman" panose="02020603050405020304" pitchFamily="18" charset="0"/>
            </a:rPr>
            <a:t>Gisselle Rivera-Franco </a:t>
          </a:r>
        </a:p>
      </dsp:txBody>
      <dsp:txXfrm>
        <a:off x="5637424" y="70582"/>
        <a:ext cx="2160062" cy="1047444"/>
      </dsp:txXfrm>
    </dsp:sp>
    <dsp:sp modelId="{861CB22F-DC46-4AF4-BA04-CE41A66195B1}">
      <dsp:nvSpPr>
        <dsp:cNvPr id="0" name=""/>
        <dsp:cNvSpPr/>
      </dsp:nvSpPr>
      <dsp:spPr>
        <a:xfrm rot="18539982">
          <a:off x="4615957" y="2238890"/>
          <a:ext cx="1213859" cy="36694"/>
        </a:xfrm>
        <a:custGeom>
          <a:avLst/>
          <a:gdLst/>
          <a:ahLst/>
          <a:cxnLst/>
          <a:rect l="0" t="0" r="0" b="0"/>
          <a:pathLst>
            <a:path>
              <a:moveTo>
                <a:pt x="0" y="18347"/>
              </a:moveTo>
              <a:lnTo>
                <a:pt x="1213859" y="18347"/>
              </a:lnTo>
            </a:path>
          </a:pathLst>
        </a:custGeom>
        <a:noFill/>
        <a:ln w="12700" cap="flat" cmpd="thickThin"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n cmpd="dbl">
              <a:solidFill>
                <a:scrgbClr r="0" g="0" b="0"/>
              </a:solidFill>
            </a:ln>
          </a:endParaRPr>
        </a:p>
      </dsp:txBody>
      <dsp:txXfrm>
        <a:off x="5192540" y="2226891"/>
        <a:ext cx="60692" cy="60692"/>
      </dsp:txXfrm>
    </dsp:sp>
    <dsp:sp modelId="{E34CB7AB-CDB1-472C-8289-A042F4706BC0}">
      <dsp:nvSpPr>
        <dsp:cNvPr id="0" name=""/>
        <dsp:cNvSpPr/>
      </dsp:nvSpPr>
      <dsp:spPr>
        <a:xfrm>
          <a:off x="5604837" y="1229253"/>
          <a:ext cx="2225236" cy="1112618"/>
        </a:xfrm>
        <a:prstGeom prst="roundRect">
          <a:avLst>
            <a:gd name="adj" fmla="val 10000"/>
          </a:avLst>
        </a:prstGeom>
        <a:noFill/>
        <a:ln w="12700" cap="flat" cmpd="dbl"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n cmpd="dbl">
                <a:solidFill>
                  <a:scrgbClr r="0" g="0" b="0"/>
                </a:solidFill>
              </a:ln>
              <a:solidFill>
                <a:sysClr val="windowText" lastClr="000000"/>
              </a:solidFill>
              <a:effectLst/>
              <a:latin typeface="+mn-lt"/>
              <a:cs typeface="Times New Roman" panose="02020603050405020304" pitchFamily="18" charset="0"/>
            </a:rPr>
            <a:t>Administrative Assistant</a:t>
          </a:r>
        </a:p>
        <a:p>
          <a:pPr marL="0" lvl="0" indent="0" algn="ctr" defTabSz="533400">
            <a:lnSpc>
              <a:spcPct val="90000"/>
            </a:lnSpc>
            <a:spcBef>
              <a:spcPct val="0"/>
            </a:spcBef>
            <a:spcAft>
              <a:spcPct val="35000"/>
            </a:spcAft>
            <a:buNone/>
          </a:pPr>
          <a:r>
            <a:rPr lang="en-US" sz="1200" b="0" kern="1200" dirty="0">
              <a:ln cmpd="dbl">
                <a:solidFill>
                  <a:scrgbClr r="0" g="0" b="0"/>
                </a:solidFill>
              </a:ln>
              <a:solidFill>
                <a:sysClr val="windowText" lastClr="000000"/>
              </a:solidFill>
              <a:effectLst/>
              <a:latin typeface="+mn-lt"/>
              <a:cs typeface="Times New Roman" panose="02020603050405020304" pitchFamily="18" charset="0"/>
            </a:rPr>
            <a:t>Andrea Hall</a:t>
          </a:r>
        </a:p>
      </dsp:txBody>
      <dsp:txXfrm>
        <a:off x="5637424" y="1261840"/>
        <a:ext cx="2160062" cy="1047444"/>
      </dsp:txXfrm>
    </dsp:sp>
    <dsp:sp modelId="{6BC09C52-FC4D-4B7F-932C-8DC97B0B6EC3}">
      <dsp:nvSpPr>
        <dsp:cNvPr id="0" name=""/>
        <dsp:cNvSpPr/>
      </dsp:nvSpPr>
      <dsp:spPr>
        <a:xfrm rot="1078739">
          <a:off x="4821328" y="2834513"/>
          <a:ext cx="803117" cy="36694"/>
        </a:xfrm>
        <a:custGeom>
          <a:avLst/>
          <a:gdLst/>
          <a:ahLst/>
          <a:cxnLst/>
          <a:rect l="0" t="0" r="0" b="0"/>
          <a:pathLst>
            <a:path>
              <a:moveTo>
                <a:pt x="0" y="18347"/>
              </a:moveTo>
              <a:lnTo>
                <a:pt x="803117" y="18347"/>
              </a:lnTo>
            </a:path>
          </a:pathLst>
        </a:custGeom>
        <a:noFill/>
        <a:ln w="3175" cap="flat" cmpd="dbl"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n cmpd="dbl">
              <a:solidFill>
                <a:scrgbClr r="0" g="0" b="0"/>
              </a:solidFill>
            </a:ln>
          </a:endParaRPr>
        </a:p>
      </dsp:txBody>
      <dsp:txXfrm>
        <a:off x="5202809" y="2832782"/>
        <a:ext cx="40155" cy="40155"/>
      </dsp:txXfrm>
    </dsp:sp>
    <dsp:sp modelId="{07683BC8-291D-46B1-97E6-A57CB141F89C}">
      <dsp:nvSpPr>
        <dsp:cNvPr id="0" name=""/>
        <dsp:cNvSpPr/>
      </dsp:nvSpPr>
      <dsp:spPr>
        <a:xfrm>
          <a:off x="5604837" y="2420500"/>
          <a:ext cx="2225236" cy="1112618"/>
        </a:xfrm>
        <a:prstGeom prst="roundRect">
          <a:avLst>
            <a:gd name="adj" fmla="val 10000"/>
          </a:avLst>
        </a:prstGeom>
        <a:noFill/>
        <a:ln w="12700" cap="flat" cmpd="dbl"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n cmpd="dbl">
                <a:solidFill>
                  <a:scrgbClr r="0" g="0" b="0"/>
                </a:solidFill>
              </a:ln>
              <a:solidFill>
                <a:sysClr val="windowText" lastClr="000000"/>
              </a:solidFill>
              <a:latin typeface="+mn-lt"/>
              <a:cs typeface="Times New Roman" panose="02020603050405020304" pitchFamily="18" charset="0"/>
            </a:rPr>
            <a:t>Financial &amp; Accounting System Clerks</a:t>
          </a:r>
        </a:p>
        <a:p>
          <a:pPr marL="0" lvl="0" indent="0" algn="ctr" defTabSz="533400">
            <a:lnSpc>
              <a:spcPct val="90000"/>
            </a:lnSpc>
            <a:spcBef>
              <a:spcPct val="0"/>
            </a:spcBef>
            <a:spcAft>
              <a:spcPct val="35000"/>
            </a:spcAft>
            <a:buNone/>
          </a:pPr>
          <a:r>
            <a:rPr lang="en-US" sz="1200" b="0" kern="1200" dirty="0">
              <a:ln cmpd="dbl">
                <a:solidFill>
                  <a:scrgbClr r="0" g="0" b="0"/>
                </a:solidFill>
              </a:ln>
              <a:solidFill>
                <a:srgbClr val="000000"/>
              </a:solidFill>
              <a:latin typeface="+mn-lt"/>
              <a:cs typeface="Times New Roman" panose="02020603050405020304" pitchFamily="18" charset="0"/>
            </a:rPr>
            <a:t>Elpidia Diaz</a:t>
          </a:r>
        </a:p>
      </dsp:txBody>
      <dsp:txXfrm>
        <a:off x="5637424" y="2453087"/>
        <a:ext cx="2160062" cy="1047444"/>
      </dsp:txXfrm>
    </dsp:sp>
    <dsp:sp modelId="{BA21D1D8-9D49-4B0C-B836-E419808C47C9}">
      <dsp:nvSpPr>
        <dsp:cNvPr id="0" name=""/>
        <dsp:cNvSpPr/>
      </dsp:nvSpPr>
      <dsp:spPr>
        <a:xfrm rot="3941053">
          <a:off x="4295294" y="3555871"/>
          <a:ext cx="1855185" cy="36694"/>
        </a:xfrm>
        <a:custGeom>
          <a:avLst/>
          <a:gdLst/>
          <a:ahLst/>
          <a:cxnLst/>
          <a:rect l="0" t="0" r="0" b="0"/>
          <a:pathLst>
            <a:path>
              <a:moveTo>
                <a:pt x="0" y="18347"/>
              </a:moveTo>
              <a:lnTo>
                <a:pt x="1855185" y="18347"/>
              </a:lnTo>
            </a:path>
          </a:pathLst>
        </a:custGeom>
        <a:noFill/>
        <a:ln w="3175" cap="flat" cmpd="thickThin"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n w="9525" cmpd="dbl">
              <a:solidFill>
                <a:scrgbClr r="0" g="0" b="0"/>
              </a:solidFill>
            </a:ln>
          </a:endParaRPr>
        </a:p>
      </dsp:txBody>
      <dsp:txXfrm>
        <a:off x="5176507" y="3527838"/>
        <a:ext cx="92759" cy="92759"/>
      </dsp:txXfrm>
    </dsp:sp>
    <dsp:sp modelId="{A8251D1A-26B8-41BE-9923-7ADD10353970}">
      <dsp:nvSpPr>
        <dsp:cNvPr id="0" name=""/>
        <dsp:cNvSpPr/>
      </dsp:nvSpPr>
      <dsp:spPr>
        <a:xfrm>
          <a:off x="5604837" y="3611758"/>
          <a:ext cx="2225236" cy="1615532"/>
        </a:xfrm>
        <a:prstGeom prst="roundRect">
          <a:avLst>
            <a:gd name="adj" fmla="val 10000"/>
          </a:avLst>
        </a:prstGeom>
        <a:noFill/>
        <a:ln w="12700" cap="flat" cmpd="dbl"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n cmpd="dbl">
                <a:solidFill>
                  <a:scrgbClr r="0" g="0" b="0"/>
                </a:solidFill>
              </a:ln>
              <a:solidFill>
                <a:sysClr val="windowText" lastClr="000000"/>
              </a:solidFill>
              <a:latin typeface="+mj-lt"/>
              <a:cs typeface="Times New Roman" panose="02020603050405020304" pitchFamily="18" charset="0"/>
            </a:rPr>
            <a:t>Payroll &amp; Benefits Specialist's</a:t>
          </a:r>
        </a:p>
        <a:p>
          <a:pPr marL="0" lvl="0" indent="0" algn="ctr" defTabSz="622300">
            <a:lnSpc>
              <a:spcPct val="90000"/>
            </a:lnSpc>
            <a:spcBef>
              <a:spcPct val="0"/>
            </a:spcBef>
            <a:spcAft>
              <a:spcPct val="35000"/>
            </a:spcAft>
            <a:buNone/>
          </a:pPr>
          <a:r>
            <a:rPr lang="en-US" sz="1200" b="1" kern="1200" cap="none" spc="0" dirty="0">
              <a:ln w="0"/>
              <a:solidFill>
                <a:srgbClr val="000000"/>
              </a:solidFill>
              <a:effectLst/>
              <a:latin typeface="+mj-lt"/>
              <a:cs typeface="Times New Roman" panose="02020603050405020304" pitchFamily="18" charset="0"/>
            </a:rPr>
            <a:t>Tracie Cook</a:t>
          </a:r>
        </a:p>
        <a:p>
          <a:pPr marL="0" lvl="0" indent="0" algn="ctr" defTabSz="622300">
            <a:lnSpc>
              <a:spcPct val="90000"/>
            </a:lnSpc>
            <a:spcBef>
              <a:spcPct val="0"/>
            </a:spcBef>
            <a:spcAft>
              <a:spcPct val="35000"/>
            </a:spcAft>
            <a:buNone/>
          </a:pPr>
          <a:r>
            <a:rPr lang="en-US" sz="1200" b="1" kern="1200" cap="none" spc="0" dirty="0">
              <a:ln w="0"/>
              <a:solidFill>
                <a:srgbClr val="000000"/>
              </a:solidFill>
              <a:effectLst/>
              <a:latin typeface="+mj-lt"/>
              <a:cs typeface="Times New Roman" panose="02020603050405020304" pitchFamily="18" charset="0"/>
            </a:rPr>
            <a:t>Loran Butler</a:t>
          </a:r>
        </a:p>
        <a:p>
          <a:pPr marL="0" lvl="0" indent="0" algn="ctr" defTabSz="622300">
            <a:lnSpc>
              <a:spcPct val="90000"/>
            </a:lnSpc>
            <a:spcBef>
              <a:spcPct val="0"/>
            </a:spcBef>
            <a:spcAft>
              <a:spcPct val="35000"/>
            </a:spcAft>
            <a:buNone/>
          </a:pPr>
          <a:r>
            <a:rPr lang="en-US" sz="1200" b="1" kern="1200" cap="none" spc="0" dirty="0">
              <a:ln w="0"/>
              <a:solidFill>
                <a:srgbClr val="000000"/>
              </a:solidFill>
              <a:effectLst/>
              <a:latin typeface="+mj-lt"/>
              <a:cs typeface="Times New Roman" panose="02020603050405020304" pitchFamily="18" charset="0"/>
            </a:rPr>
            <a:t>Crystal Reed</a:t>
          </a:r>
        </a:p>
      </dsp:txBody>
      <dsp:txXfrm>
        <a:off x="5652154" y="3659075"/>
        <a:ext cx="2130602" cy="15208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dirty="0" smtClean="0"/>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1B53DFBD-3C74-4967-8087-028A43C27470}" type="datetimeFigureOut">
              <a:rPr lang="en-US"/>
              <a:pPr>
                <a:defRPr/>
              </a:pPr>
              <a:t>8/29/2019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dirty="0" smtClean="0"/>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F3F27CB7-546A-4A1C-B6F1-58BEBEB828EF}" type="slidenum">
              <a:rPr lang="en-US"/>
              <a:pPr>
                <a:defRPr/>
              </a:pPr>
              <a:t>‹#›</a:t>
            </a:fld>
            <a:endParaRPr lang="en-US" dirty="0"/>
          </a:p>
        </p:txBody>
      </p:sp>
    </p:spTree>
    <p:extLst>
      <p:ext uri="{BB962C8B-B14F-4D97-AF65-F5344CB8AC3E}">
        <p14:creationId xmlns:p14="http://schemas.microsoft.com/office/powerpoint/2010/main" val="22613310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F27CB7-546A-4A1C-B6F1-58BEBEB828EF}" type="slidenum">
              <a:rPr lang="en-US" smtClean="0"/>
              <a:pPr>
                <a:defRPr/>
              </a:pPr>
              <a:t>1</a:t>
            </a:fld>
            <a:endParaRPr lang="en-US" dirty="0"/>
          </a:p>
        </p:txBody>
      </p:sp>
    </p:spTree>
    <p:extLst>
      <p:ext uri="{BB962C8B-B14F-4D97-AF65-F5344CB8AC3E}">
        <p14:creationId xmlns:p14="http://schemas.microsoft.com/office/powerpoint/2010/main" val="1521479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914400" y="5181600"/>
            <a:ext cx="7315200" cy="838200"/>
          </a:xfrm>
        </p:spPr>
        <p:txBody>
          <a:bodyPr/>
          <a:lstStyle>
            <a:lvl1pPr>
              <a:defRPr>
                <a:solidFill>
                  <a:schemeClr val="tx2"/>
                </a:solidFill>
              </a:defRPr>
            </a:lvl1pPr>
          </a:lstStyle>
          <a:p>
            <a:pPr lvl="0"/>
            <a:r>
              <a:rPr lang="en-US" altLang="en-US" noProof="0"/>
              <a:t>Click to edit Master title style</a:t>
            </a:r>
          </a:p>
        </p:txBody>
      </p:sp>
      <p:sp>
        <p:nvSpPr>
          <p:cNvPr id="168963" name="Rectangle 3"/>
          <p:cNvSpPr>
            <a:spLocks noGrp="1" noChangeArrowheads="1"/>
          </p:cNvSpPr>
          <p:nvPr>
            <p:ph type="subTitle" idx="1"/>
          </p:nvPr>
        </p:nvSpPr>
        <p:spPr>
          <a:xfrm>
            <a:off x="1371600" y="5867400"/>
            <a:ext cx="6400800" cy="609600"/>
          </a:xfrm>
        </p:spPr>
        <p:txBody>
          <a:bodyPr/>
          <a:lstStyle>
            <a:lvl1pPr marL="0" indent="0" algn="ctr">
              <a:buFontTx/>
              <a:buNone/>
              <a:defRPr>
                <a:solidFill>
                  <a:schemeClr val="tx1"/>
                </a:solidFill>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a:xfrm>
            <a:off x="457200" y="6461125"/>
            <a:ext cx="2133600" cy="320675"/>
          </a:xfrm>
        </p:spPr>
        <p:txBody>
          <a:bodyPr/>
          <a:lstStyle>
            <a:lvl1pPr>
              <a:defRPr dirty="0" smtClean="0">
                <a:solidFill>
                  <a:schemeClr val="tx1"/>
                </a:solidFill>
              </a:defRPr>
            </a:lvl1pPr>
          </a:lstStyle>
          <a:p>
            <a:pPr>
              <a:defRPr/>
            </a:pPr>
            <a:endParaRPr lang="en-US" altLang="en-US" dirty="0"/>
          </a:p>
        </p:txBody>
      </p:sp>
      <p:sp>
        <p:nvSpPr>
          <p:cNvPr id="5" name="Rectangle 5"/>
          <p:cNvSpPr>
            <a:spLocks noGrp="1" noChangeArrowheads="1"/>
          </p:cNvSpPr>
          <p:nvPr>
            <p:ph type="ftr" sz="quarter" idx="11"/>
          </p:nvPr>
        </p:nvSpPr>
        <p:spPr>
          <a:xfrm>
            <a:off x="3124200" y="6461125"/>
            <a:ext cx="2895600" cy="320675"/>
          </a:xfrm>
        </p:spPr>
        <p:txBody>
          <a:bodyPr/>
          <a:lstStyle>
            <a:lvl1pPr>
              <a:defRPr dirty="0" smtClean="0">
                <a:solidFill>
                  <a:schemeClr val="tx1"/>
                </a:solidFill>
              </a:defRPr>
            </a:lvl1pPr>
          </a:lstStyle>
          <a:p>
            <a:pPr>
              <a:defRPr/>
            </a:pPr>
            <a:endParaRPr lang="en-US" altLang="en-US" dirty="0"/>
          </a:p>
        </p:txBody>
      </p:sp>
      <p:sp>
        <p:nvSpPr>
          <p:cNvPr id="6" name="Rectangle 6"/>
          <p:cNvSpPr>
            <a:spLocks noGrp="1" noChangeArrowheads="1"/>
          </p:cNvSpPr>
          <p:nvPr>
            <p:ph type="sldNum" sz="quarter" idx="12"/>
          </p:nvPr>
        </p:nvSpPr>
        <p:spPr>
          <a:xfrm>
            <a:off x="6553200" y="6461125"/>
            <a:ext cx="2133600" cy="320675"/>
          </a:xfrm>
        </p:spPr>
        <p:txBody>
          <a:bodyPr/>
          <a:lstStyle>
            <a:lvl1pPr>
              <a:defRPr smtClean="0">
                <a:solidFill>
                  <a:schemeClr val="tx1"/>
                </a:solidFill>
              </a:defRPr>
            </a:lvl1pPr>
          </a:lstStyle>
          <a:p>
            <a:pPr>
              <a:defRPr/>
            </a:pPr>
            <a:fld id="{FDEC2C60-B49A-45E4-BF63-905E7701E582}" type="slidenum">
              <a:rPr lang="en-US" altLang="en-US"/>
              <a:pPr>
                <a:defRPr/>
              </a:pPr>
              <a:t>‹#›</a:t>
            </a:fld>
            <a:endParaRPr lang="en-US" altLang="en-US" dirty="0"/>
          </a:p>
        </p:txBody>
      </p:sp>
    </p:spTree>
    <p:extLst>
      <p:ext uri="{BB962C8B-B14F-4D97-AF65-F5344CB8AC3E}">
        <p14:creationId xmlns:p14="http://schemas.microsoft.com/office/powerpoint/2010/main" val="295786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491A71-AB39-4C91-B1A4-729F0C568C4D}" type="slidenum">
              <a:rPr lang="en-US" altLang="en-US"/>
              <a:pPr>
                <a:defRPr/>
              </a:pPr>
              <a:t>‹#›</a:t>
            </a:fld>
            <a:endParaRPr lang="en-US" altLang="en-US" dirty="0"/>
          </a:p>
        </p:txBody>
      </p:sp>
    </p:spTree>
    <p:extLst>
      <p:ext uri="{BB962C8B-B14F-4D97-AF65-F5344CB8AC3E}">
        <p14:creationId xmlns:p14="http://schemas.microsoft.com/office/powerpoint/2010/main" val="292992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3703F1-CB84-42B5-A2A3-C7BD5CD1C85A}" type="slidenum">
              <a:rPr lang="en-US" altLang="en-US"/>
              <a:pPr>
                <a:defRPr/>
              </a:pPr>
              <a:t>‹#›</a:t>
            </a:fld>
            <a:endParaRPr lang="en-US" altLang="en-US" dirty="0"/>
          </a:p>
        </p:txBody>
      </p:sp>
    </p:spTree>
    <p:extLst>
      <p:ext uri="{BB962C8B-B14F-4D97-AF65-F5344CB8AC3E}">
        <p14:creationId xmlns:p14="http://schemas.microsoft.com/office/powerpoint/2010/main" val="335217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34EBE0-0D87-47B2-A4BA-532F86AD6A57}" type="slidenum">
              <a:rPr lang="en-US" altLang="en-US"/>
              <a:pPr>
                <a:defRPr/>
              </a:pPr>
              <a:t>‹#›</a:t>
            </a:fld>
            <a:endParaRPr lang="en-US" altLang="en-US" dirty="0"/>
          </a:p>
        </p:txBody>
      </p:sp>
    </p:spTree>
    <p:extLst>
      <p:ext uri="{BB962C8B-B14F-4D97-AF65-F5344CB8AC3E}">
        <p14:creationId xmlns:p14="http://schemas.microsoft.com/office/powerpoint/2010/main" val="397079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5A8C87-D939-47E1-95DA-82125BA59BDE}" type="slidenum">
              <a:rPr lang="en-US" altLang="en-US"/>
              <a:pPr>
                <a:defRPr/>
              </a:pPr>
              <a:t>‹#›</a:t>
            </a:fld>
            <a:endParaRPr lang="en-US" altLang="en-US" dirty="0"/>
          </a:p>
        </p:txBody>
      </p:sp>
    </p:spTree>
    <p:extLst>
      <p:ext uri="{BB962C8B-B14F-4D97-AF65-F5344CB8AC3E}">
        <p14:creationId xmlns:p14="http://schemas.microsoft.com/office/powerpoint/2010/main" val="92042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11AE54-78E2-4194-B9FF-8F15C7C60E9E}" type="slidenum">
              <a:rPr lang="en-US" altLang="en-US"/>
              <a:pPr>
                <a:defRPr/>
              </a:pPr>
              <a:t>‹#›</a:t>
            </a:fld>
            <a:endParaRPr lang="en-US" altLang="en-US" dirty="0"/>
          </a:p>
        </p:txBody>
      </p:sp>
    </p:spTree>
    <p:extLst>
      <p:ext uri="{BB962C8B-B14F-4D97-AF65-F5344CB8AC3E}">
        <p14:creationId xmlns:p14="http://schemas.microsoft.com/office/powerpoint/2010/main" val="216584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FF52A49-458D-4A67-8670-054A4E0B979B}" type="slidenum">
              <a:rPr lang="en-US" altLang="en-US"/>
              <a:pPr>
                <a:defRPr/>
              </a:pPr>
              <a:t>‹#›</a:t>
            </a:fld>
            <a:endParaRPr lang="en-US" altLang="en-US" dirty="0"/>
          </a:p>
        </p:txBody>
      </p:sp>
    </p:spTree>
    <p:extLst>
      <p:ext uri="{BB962C8B-B14F-4D97-AF65-F5344CB8AC3E}">
        <p14:creationId xmlns:p14="http://schemas.microsoft.com/office/powerpoint/2010/main" val="319368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A1E5B23-8370-4C0E-BF6E-A0C298751F10}" type="slidenum">
              <a:rPr lang="en-US" altLang="en-US"/>
              <a:pPr>
                <a:defRPr/>
              </a:pPr>
              <a:t>‹#›</a:t>
            </a:fld>
            <a:endParaRPr lang="en-US" altLang="en-US" dirty="0"/>
          </a:p>
        </p:txBody>
      </p:sp>
    </p:spTree>
    <p:extLst>
      <p:ext uri="{BB962C8B-B14F-4D97-AF65-F5344CB8AC3E}">
        <p14:creationId xmlns:p14="http://schemas.microsoft.com/office/powerpoint/2010/main" val="417577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ACFFB20-A1FE-48D5-BEAD-0F3038DA2ED3}" type="slidenum">
              <a:rPr lang="en-US" altLang="en-US"/>
              <a:pPr>
                <a:defRPr/>
              </a:pPr>
              <a:t>‹#›</a:t>
            </a:fld>
            <a:endParaRPr lang="en-US" altLang="en-US" dirty="0"/>
          </a:p>
        </p:txBody>
      </p:sp>
    </p:spTree>
    <p:extLst>
      <p:ext uri="{BB962C8B-B14F-4D97-AF65-F5344CB8AC3E}">
        <p14:creationId xmlns:p14="http://schemas.microsoft.com/office/powerpoint/2010/main" val="190660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1520581-BDBC-43E6-A59D-4925920E0E4C}" type="slidenum">
              <a:rPr lang="en-US" altLang="en-US"/>
              <a:pPr>
                <a:defRPr/>
              </a:pPr>
              <a:t>‹#›</a:t>
            </a:fld>
            <a:endParaRPr lang="en-US" altLang="en-US" dirty="0"/>
          </a:p>
        </p:txBody>
      </p:sp>
    </p:spTree>
    <p:extLst>
      <p:ext uri="{BB962C8B-B14F-4D97-AF65-F5344CB8AC3E}">
        <p14:creationId xmlns:p14="http://schemas.microsoft.com/office/powerpoint/2010/main" val="119761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4A0104D-687C-4BD1-B43E-1684F77F14EB}" type="slidenum">
              <a:rPr lang="en-US" altLang="en-US"/>
              <a:pPr>
                <a:defRPr/>
              </a:pPr>
              <a:t>‹#›</a:t>
            </a:fld>
            <a:endParaRPr lang="en-US" altLang="en-US" dirty="0"/>
          </a:p>
        </p:txBody>
      </p:sp>
    </p:spTree>
    <p:extLst>
      <p:ext uri="{BB962C8B-B14F-4D97-AF65-F5344CB8AC3E}">
        <p14:creationId xmlns:p14="http://schemas.microsoft.com/office/powerpoint/2010/main" val="4147685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6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dirty="0" smtClean="0">
                <a:solidFill>
                  <a:srgbClr val="000000"/>
                </a:solidFill>
              </a:defRPr>
            </a:lvl1pPr>
          </a:lstStyle>
          <a:p>
            <a:pPr>
              <a:defRPr/>
            </a:pPr>
            <a:endParaRPr lang="en-US" altLang="en-US" dirty="0"/>
          </a:p>
        </p:txBody>
      </p:sp>
      <p:sp>
        <p:nvSpPr>
          <p:cNvPr id="1669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dirty="0" smtClean="0">
                <a:solidFill>
                  <a:srgbClr val="000000"/>
                </a:solidFill>
              </a:defRPr>
            </a:lvl1pPr>
          </a:lstStyle>
          <a:p>
            <a:pPr>
              <a:defRPr/>
            </a:pPr>
            <a:endParaRPr lang="en-US" altLang="en-US" dirty="0"/>
          </a:p>
        </p:txBody>
      </p:sp>
      <p:sp>
        <p:nvSpPr>
          <p:cNvPr id="1669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852DFA51-8682-439D-BB75-50D52D4BF73D}"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b="1" kern="1200">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Arial" panose="020B0604020202020204" pitchFamily="34" charset="0"/>
        </a:defRPr>
      </a:lvl2pPr>
      <a:lvl3pPr algn="ctr" rtl="0" eaLnBrk="1" fontAlgn="base" hangingPunct="1">
        <a:spcBef>
          <a:spcPct val="0"/>
        </a:spcBef>
        <a:spcAft>
          <a:spcPct val="0"/>
        </a:spcAft>
        <a:defRPr sz="4400" b="1">
          <a:solidFill>
            <a:schemeClr val="tx1"/>
          </a:solidFill>
          <a:latin typeface="Arial" panose="020B0604020202020204" pitchFamily="34" charset="0"/>
        </a:defRPr>
      </a:lvl3pPr>
      <a:lvl4pPr algn="ctr" rtl="0" eaLnBrk="1" fontAlgn="base" hangingPunct="1">
        <a:spcBef>
          <a:spcPct val="0"/>
        </a:spcBef>
        <a:spcAft>
          <a:spcPct val="0"/>
        </a:spcAft>
        <a:defRPr sz="4400" b="1">
          <a:solidFill>
            <a:schemeClr val="tx1"/>
          </a:solidFill>
          <a:latin typeface="Arial" panose="020B0604020202020204" pitchFamily="34" charset="0"/>
        </a:defRPr>
      </a:lvl4pPr>
      <a:lvl5pPr algn="ctr" rtl="0" eaLnBrk="1" fontAlgn="base" hangingPunct="1">
        <a:spcBef>
          <a:spcPct val="0"/>
        </a:spcBef>
        <a:spcAft>
          <a:spcPct val="0"/>
        </a:spcAft>
        <a:defRPr sz="4400" b="1">
          <a:solidFill>
            <a:schemeClr val="tx1"/>
          </a:solidFill>
          <a:latin typeface="Arial" panose="020B0604020202020204" pitchFamily="34" charset="0"/>
        </a:defRPr>
      </a:lvl5pPr>
      <a:lvl6pPr marL="457200" algn="ctr" rtl="0" eaLnBrk="1" fontAlgn="base" hangingPunct="1">
        <a:spcBef>
          <a:spcPct val="0"/>
        </a:spcBef>
        <a:spcAft>
          <a:spcPct val="0"/>
        </a:spcAft>
        <a:defRPr sz="4400" b="1">
          <a:solidFill>
            <a:schemeClr val="tx1"/>
          </a:solidFill>
          <a:latin typeface="Arial" panose="020B0604020202020204" pitchFamily="34" charset="0"/>
        </a:defRPr>
      </a:lvl6pPr>
      <a:lvl7pPr marL="914400" algn="ctr" rtl="0" eaLnBrk="1" fontAlgn="base" hangingPunct="1">
        <a:spcBef>
          <a:spcPct val="0"/>
        </a:spcBef>
        <a:spcAft>
          <a:spcPct val="0"/>
        </a:spcAft>
        <a:defRPr sz="4400" b="1">
          <a:solidFill>
            <a:schemeClr val="tx1"/>
          </a:solidFill>
          <a:latin typeface="Arial" panose="020B0604020202020204" pitchFamily="34" charset="0"/>
        </a:defRPr>
      </a:lvl7pPr>
      <a:lvl8pPr marL="1371600" algn="ctr" rtl="0" eaLnBrk="1" fontAlgn="base" hangingPunct="1">
        <a:spcBef>
          <a:spcPct val="0"/>
        </a:spcBef>
        <a:spcAft>
          <a:spcPct val="0"/>
        </a:spcAft>
        <a:defRPr sz="4400" b="1">
          <a:solidFill>
            <a:schemeClr val="tx1"/>
          </a:solidFill>
          <a:latin typeface="Arial" panose="020B0604020202020204" pitchFamily="34" charset="0"/>
        </a:defRPr>
      </a:lvl8pPr>
      <a:lvl9pPr marL="1828800" algn="ctr" rtl="0" eaLnBrk="1" fontAlgn="base" hangingPunct="1">
        <a:spcBef>
          <a:spcPct val="0"/>
        </a:spcBef>
        <a:spcAft>
          <a:spcPct val="0"/>
        </a:spcAft>
        <a:defRPr sz="4400" b="1">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0000"/>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0000"/>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0000"/>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257800"/>
            <a:ext cx="8839200" cy="1447800"/>
          </a:xfrm>
        </p:spPr>
        <p:txBody>
          <a:bodyPr/>
          <a:lstStyle/>
          <a:p>
            <a:r>
              <a:rPr lang="en-US" sz="2800" dirty="0"/>
              <a:t>DeSoto ISD – Finance Department</a:t>
            </a:r>
            <a:br>
              <a:rPr lang="en-US" sz="2800" dirty="0"/>
            </a:br>
            <a:r>
              <a:rPr lang="en-US" sz="2800" dirty="0"/>
              <a:t>Professional Development</a:t>
            </a:r>
            <a:br>
              <a:rPr lang="en-US" sz="2800" dirty="0"/>
            </a:br>
            <a:endParaRPr lang="en-US" sz="2800" dirty="0"/>
          </a:p>
        </p:txBody>
      </p:sp>
      <p:sp>
        <p:nvSpPr>
          <p:cNvPr id="5" name="Rectangle 4"/>
          <p:cNvSpPr/>
          <p:nvPr/>
        </p:nvSpPr>
        <p:spPr>
          <a:xfrm>
            <a:off x="4038600" y="0"/>
            <a:ext cx="5029200" cy="1908215"/>
          </a:xfrm>
          <a:prstGeom prst="rect">
            <a:avLst/>
          </a:prstGeom>
        </p:spPr>
        <p:txBody>
          <a:bodyPr wrap="square">
            <a:spAutoFit/>
          </a:bodyPr>
          <a:lstStyle/>
          <a:p>
            <a:pPr algn="ctr" eaLnBrk="1" hangingPunct="1"/>
            <a:r>
              <a:rPr lang="en-US" altLang="en-US" sz="3900" b="1" dirty="0">
                <a:solidFill>
                  <a:srgbClr val="000000"/>
                </a:solidFill>
              </a:rPr>
              <a:t>  </a:t>
            </a:r>
          </a:p>
          <a:p>
            <a:pPr algn="ctr" eaLnBrk="1" hangingPunct="1"/>
            <a:r>
              <a:rPr lang="en-US" altLang="en-US" sz="3900" b="1" dirty="0">
                <a:solidFill>
                  <a:srgbClr val="000000"/>
                </a:solidFill>
              </a:rPr>
              <a:t>Time Card Approval</a:t>
            </a:r>
          </a:p>
          <a:p>
            <a:endParaRPr lang="en-US" sz="40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52400"/>
            <a:ext cx="8763000" cy="1015663"/>
          </a:xfrm>
          <a:prstGeom prst="rect">
            <a:avLst/>
          </a:prstGeom>
        </p:spPr>
        <p:txBody>
          <a:bodyPr wrap="square">
            <a:spAutoFit/>
          </a:bodyPr>
          <a:lstStyle/>
          <a:p>
            <a:pPr algn="ctr"/>
            <a:r>
              <a:rPr lang="en-US" sz="2000" b="1" dirty="0"/>
              <a:t>Time Card </a:t>
            </a:r>
          </a:p>
          <a:p>
            <a:pPr algn="ctr"/>
            <a:r>
              <a:rPr lang="en-US" sz="2000" b="1" dirty="0"/>
              <a:t>Search Results</a:t>
            </a:r>
          </a:p>
          <a:p>
            <a:pPr algn="ctr"/>
            <a:r>
              <a:rPr lang="en-US" sz="2000" b="1" dirty="0"/>
              <a:t>Hours Worked Error Indicator </a:t>
            </a:r>
          </a:p>
        </p:txBody>
      </p:sp>
      <p:pic>
        <p:nvPicPr>
          <p:cNvPr id="8" name="Picture 7"/>
          <p:cNvPicPr>
            <a:picLocks noChangeAspect="1"/>
          </p:cNvPicPr>
          <p:nvPr/>
        </p:nvPicPr>
        <p:blipFill>
          <a:blip r:embed="rId2"/>
          <a:stretch>
            <a:fillRect/>
          </a:stretch>
        </p:blipFill>
        <p:spPr>
          <a:xfrm>
            <a:off x="200226" y="1524000"/>
            <a:ext cx="8791374" cy="2372893"/>
          </a:xfrm>
          <a:prstGeom prst="rect">
            <a:avLst/>
          </a:prstGeom>
        </p:spPr>
      </p:pic>
      <p:sp>
        <p:nvSpPr>
          <p:cNvPr id="9" name="Rectangle 8"/>
          <p:cNvSpPr/>
          <p:nvPr/>
        </p:nvSpPr>
        <p:spPr>
          <a:xfrm>
            <a:off x="200226" y="2209800"/>
            <a:ext cx="1561899" cy="14001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858000" y="4343400"/>
            <a:ext cx="2286000" cy="1077218"/>
          </a:xfrm>
          <a:prstGeom prst="rect">
            <a:avLst/>
          </a:prstGeom>
          <a:noFill/>
        </p:spPr>
        <p:txBody>
          <a:bodyPr wrap="square" rtlCol="0">
            <a:spAutoFit/>
          </a:bodyPr>
          <a:lstStyle/>
          <a:p>
            <a:r>
              <a:rPr lang="en-US" sz="1600" b="1" dirty="0">
                <a:solidFill>
                  <a:srgbClr val="FF0000"/>
                </a:solidFill>
              </a:rPr>
              <a:t>ERROR:  </a:t>
            </a:r>
          </a:p>
          <a:p>
            <a:r>
              <a:rPr lang="en-US" sz="1600" dirty="0">
                <a:solidFill>
                  <a:srgbClr val="000000"/>
                </a:solidFill>
              </a:rPr>
              <a:t>In this example a punch in or out is </a:t>
            </a:r>
          </a:p>
          <a:p>
            <a:r>
              <a:rPr lang="en-US" sz="1600" b="1" dirty="0">
                <a:solidFill>
                  <a:srgbClr val="000000"/>
                </a:solidFill>
              </a:rPr>
              <a:t>MISSING</a:t>
            </a:r>
            <a:r>
              <a:rPr lang="en-US" sz="1600" dirty="0">
                <a:solidFill>
                  <a:srgbClr val="000000"/>
                </a:solidFill>
              </a:rPr>
              <a:t>.     </a:t>
            </a:r>
          </a:p>
        </p:txBody>
      </p:sp>
      <p:cxnSp>
        <p:nvCxnSpPr>
          <p:cNvPr id="17" name="Straight Arrow Connector 16"/>
          <p:cNvCxnSpPr>
            <a:stCxn id="10" idx="1"/>
          </p:cNvCxnSpPr>
          <p:nvPr/>
        </p:nvCxnSpPr>
        <p:spPr>
          <a:xfrm flipH="1" flipV="1">
            <a:off x="6096000" y="2438400"/>
            <a:ext cx="762000" cy="244360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1"/>
          </p:cNvCxnSpPr>
          <p:nvPr/>
        </p:nvCxnSpPr>
        <p:spPr>
          <a:xfrm flipH="1" flipV="1">
            <a:off x="6096000" y="2819400"/>
            <a:ext cx="762000" cy="206260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1"/>
          </p:cNvCxnSpPr>
          <p:nvPr/>
        </p:nvCxnSpPr>
        <p:spPr>
          <a:xfrm flipH="1" flipV="1">
            <a:off x="6096000" y="3200400"/>
            <a:ext cx="762000" cy="168160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48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77505"/>
            <a:ext cx="8763000" cy="707886"/>
          </a:xfrm>
          <a:prstGeom prst="rect">
            <a:avLst/>
          </a:prstGeom>
        </p:spPr>
        <p:txBody>
          <a:bodyPr wrap="square">
            <a:spAutoFit/>
          </a:bodyPr>
          <a:lstStyle/>
          <a:p>
            <a:pPr algn="ctr"/>
            <a:r>
              <a:rPr lang="en-US" sz="4000" b="1" dirty="0"/>
              <a:t>Add a Function to a Time Card</a:t>
            </a:r>
          </a:p>
        </p:txBody>
      </p:sp>
      <p:pic>
        <p:nvPicPr>
          <p:cNvPr id="11" name="Picture 10"/>
          <p:cNvPicPr>
            <a:picLocks noChangeAspect="1"/>
          </p:cNvPicPr>
          <p:nvPr/>
        </p:nvPicPr>
        <p:blipFill>
          <a:blip r:embed="rId2"/>
          <a:stretch>
            <a:fillRect/>
          </a:stretch>
        </p:blipFill>
        <p:spPr>
          <a:xfrm>
            <a:off x="228600" y="1600200"/>
            <a:ext cx="8708570" cy="3048000"/>
          </a:xfrm>
          <a:prstGeom prst="rect">
            <a:avLst/>
          </a:prstGeom>
        </p:spPr>
      </p:pic>
      <p:sp>
        <p:nvSpPr>
          <p:cNvPr id="2" name="TextBox 1"/>
          <p:cNvSpPr txBox="1"/>
          <p:nvPr/>
        </p:nvSpPr>
        <p:spPr>
          <a:xfrm>
            <a:off x="211183" y="4800600"/>
            <a:ext cx="8839200" cy="1938992"/>
          </a:xfrm>
          <a:prstGeom prst="rect">
            <a:avLst/>
          </a:prstGeom>
          <a:noFill/>
        </p:spPr>
        <p:txBody>
          <a:bodyPr wrap="square" rtlCol="0">
            <a:spAutoFit/>
          </a:bodyPr>
          <a:lstStyle/>
          <a:p>
            <a:r>
              <a:rPr lang="en-US" sz="1200" b="1" dirty="0">
                <a:solidFill>
                  <a:srgbClr val="000000"/>
                </a:solidFill>
              </a:rPr>
              <a:t>To add a Function: </a:t>
            </a:r>
          </a:p>
          <a:p>
            <a:r>
              <a:rPr lang="en-US" sz="1200" dirty="0">
                <a:solidFill>
                  <a:srgbClr val="000000"/>
                </a:solidFill>
              </a:rPr>
              <a:t>Select Punch Verification tab / Click Add Function (it is not necessary to complete the information in search criteria)</a:t>
            </a:r>
          </a:p>
          <a:p>
            <a:r>
              <a:rPr lang="en-US" sz="1200" b="1" dirty="0">
                <a:solidFill>
                  <a:srgbClr val="000000"/>
                </a:solidFill>
              </a:rPr>
              <a:t>Note: </a:t>
            </a:r>
          </a:p>
          <a:p>
            <a:r>
              <a:rPr lang="en-US" sz="1200" dirty="0">
                <a:solidFill>
                  <a:srgbClr val="000000"/>
                </a:solidFill>
              </a:rPr>
              <a:t>If an employee’s name is highlighted prior to the selecting the Add Function button the Employee ID and Date fields will pre-populate.   </a:t>
            </a:r>
          </a:p>
          <a:p>
            <a:endParaRPr lang="en-US" sz="1200" dirty="0">
              <a:solidFill>
                <a:srgbClr val="000000"/>
              </a:solidFill>
            </a:endParaRPr>
          </a:p>
          <a:p>
            <a:r>
              <a:rPr lang="en-US" sz="1200" dirty="0">
                <a:solidFill>
                  <a:srgbClr val="000000"/>
                </a:solidFill>
              </a:rPr>
              <a:t>Select the Button Add function</a:t>
            </a:r>
          </a:p>
          <a:p>
            <a:r>
              <a:rPr lang="en-US" sz="1200" dirty="0">
                <a:solidFill>
                  <a:srgbClr val="000000"/>
                </a:solidFill>
              </a:rPr>
              <a:t>Complete the employee ID</a:t>
            </a:r>
          </a:p>
          <a:p>
            <a:r>
              <a:rPr lang="en-US" sz="1200" dirty="0">
                <a:solidFill>
                  <a:srgbClr val="000000"/>
                </a:solidFill>
              </a:rPr>
              <a:t>Date</a:t>
            </a:r>
          </a:p>
          <a:p>
            <a:r>
              <a:rPr lang="en-US" sz="1200" dirty="0">
                <a:solidFill>
                  <a:srgbClr val="000000"/>
                </a:solidFill>
              </a:rPr>
              <a:t>Function: by using the title name of the function, not the function number</a:t>
            </a:r>
          </a:p>
        </p:txBody>
      </p:sp>
    </p:spTree>
    <p:extLst>
      <p:ext uri="{BB962C8B-B14F-4D97-AF65-F5344CB8AC3E}">
        <p14:creationId xmlns:p14="http://schemas.microsoft.com/office/powerpoint/2010/main" val="4096575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77505"/>
            <a:ext cx="8763000" cy="707886"/>
          </a:xfrm>
          <a:prstGeom prst="rect">
            <a:avLst/>
          </a:prstGeom>
        </p:spPr>
        <p:txBody>
          <a:bodyPr wrap="square">
            <a:spAutoFit/>
          </a:bodyPr>
          <a:lstStyle/>
          <a:p>
            <a:pPr algn="ctr"/>
            <a:r>
              <a:rPr lang="en-US" sz="4000" b="1" dirty="0"/>
              <a:t>Add A Missing Day To A Time Card</a:t>
            </a:r>
          </a:p>
        </p:txBody>
      </p:sp>
      <p:pic>
        <p:nvPicPr>
          <p:cNvPr id="5" name="Picture 4"/>
          <p:cNvPicPr>
            <a:picLocks noChangeAspect="1"/>
          </p:cNvPicPr>
          <p:nvPr/>
        </p:nvPicPr>
        <p:blipFill>
          <a:blip r:embed="rId2"/>
          <a:stretch>
            <a:fillRect/>
          </a:stretch>
        </p:blipFill>
        <p:spPr>
          <a:xfrm>
            <a:off x="533400" y="1499624"/>
            <a:ext cx="8001000" cy="3300976"/>
          </a:xfrm>
          <a:prstGeom prst="rect">
            <a:avLst/>
          </a:prstGeom>
        </p:spPr>
      </p:pic>
      <p:sp>
        <p:nvSpPr>
          <p:cNvPr id="3" name="Rectangle 2"/>
          <p:cNvSpPr/>
          <p:nvPr/>
        </p:nvSpPr>
        <p:spPr>
          <a:xfrm>
            <a:off x="237309" y="4800600"/>
            <a:ext cx="8763000" cy="1938992"/>
          </a:xfrm>
          <a:prstGeom prst="rect">
            <a:avLst/>
          </a:prstGeom>
        </p:spPr>
        <p:txBody>
          <a:bodyPr wrap="square">
            <a:spAutoFit/>
          </a:bodyPr>
          <a:lstStyle/>
          <a:p>
            <a:r>
              <a:rPr lang="en-US" sz="1200" dirty="0">
                <a:solidFill>
                  <a:srgbClr val="000000"/>
                </a:solidFill>
              </a:rPr>
              <a:t>To add Missing Work Day: </a:t>
            </a:r>
          </a:p>
          <a:p>
            <a:r>
              <a:rPr lang="en-US" sz="1200" dirty="0">
                <a:solidFill>
                  <a:srgbClr val="000000"/>
                </a:solidFill>
              </a:rPr>
              <a:t>Select Punch Verification tab / Click Add Missing Work Day (it is not necessary to complete the information in search criteria)</a:t>
            </a:r>
          </a:p>
          <a:p>
            <a:endParaRPr lang="en-US" sz="1200" dirty="0">
              <a:solidFill>
                <a:srgbClr val="000000"/>
              </a:solidFill>
            </a:endParaRPr>
          </a:p>
          <a:p>
            <a:r>
              <a:rPr lang="en-US" sz="1200" dirty="0">
                <a:solidFill>
                  <a:srgbClr val="000000"/>
                </a:solidFill>
              </a:rPr>
              <a:t>Note: If an employee’s name is highlighted prior to the selecting the Add Missing Work Day button the Employee ID and Date fields will pre-populate.   </a:t>
            </a:r>
          </a:p>
          <a:p>
            <a:endParaRPr lang="en-US" sz="1200" dirty="0">
              <a:solidFill>
                <a:srgbClr val="000000"/>
              </a:solidFill>
            </a:endParaRPr>
          </a:p>
          <a:p>
            <a:r>
              <a:rPr lang="en-US" sz="1200" dirty="0">
                <a:solidFill>
                  <a:srgbClr val="000000"/>
                </a:solidFill>
              </a:rPr>
              <a:t>Select the Button Add Missing Work Day</a:t>
            </a:r>
          </a:p>
          <a:p>
            <a:r>
              <a:rPr lang="en-US" sz="1200" dirty="0">
                <a:solidFill>
                  <a:srgbClr val="000000"/>
                </a:solidFill>
              </a:rPr>
              <a:t>Complete the employee ID</a:t>
            </a:r>
          </a:p>
          <a:p>
            <a:r>
              <a:rPr lang="en-US" sz="1200" dirty="0">
                <a:solidFill>
                  <a:srgbClr val="000000"/>
                </a:solidFill>
              </a:rPr>
              <a:t>Date</a:t>
            </a:r>
          </a:p>
          <a:p>
            <a:r>
              <a:rPr lang="en-US" sz="1200" dirty="0">
                <a:solidFill>
                  <a:srgbClr val="000000"/>
                </a:solidFill>
              </a:rPr>
              <a:t>PCN: Automatically populates</a:t>
            </a:r>
          </a:p>
        </p:txBody>
      </p:sp>
    </p:spTree>
    <p:extLst>
      <p:ext uri="{BB962C8B-B14F-4D97-AF65-F5344CB8AC3E}">
        <p14:creationId xmlns:p14="http://schemas.microsoft.com/office/powerpoint/2010/main" val="380570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77505"/>
            <a:ext cx="8763000" cy="707886"/>
          </a:xfrm>
          <a:prstGeom prst="rect">
            <a:avLst/>
          </a:prstGeom>
        </p:spPr>
        <p:txBody>
          <a:bodyPr wrap="square">
            <a:spAutoFit/>
          </a:bodyPr>
          <a:lstStyle/>
          <a:p>
            <a:pPr algn="ctr"/>
            <a:r>
              <a:rPr lang="en-US" sz="4000" b="1" dirty="0"/>
              <a:t>Add An Absence To A Time Card</a:t>
            </a:r>
          </a:p>
        </p:txBody>
      </p:sp>
      <p:pic>
        <p:nvPicPr>
          <p:cNvPr id="6" name="Picture 5"/>
          <p:cNvPicPr>
            <a:picLocks noChangeAspect="1"/>
          </p:cNvPicPr>
          <p:nvPr/>
        </p:nvPicPr>
        <p:blipFill>
          <a:blip r:embed="rId2"/>
          <a:stretch>
            <a:fillRect/>
          </a:stretch>
        </p:blipFill>
        <p:spPr>
          <a:xfrm>
            <a:off x="2663978" y="1676400"/>
            <a:ext cx="6263827" cy="3581400"/>
          </a:xfrm>
          <a:prstGeom prst="rect">
            <a:avLst/>
          </a:prstGeom>
        </p:spPr>
      </p:pic>
      <p:sp>
        <p:nvSpPr>
          <p:cNvPr id="8" name="TextBox 7"/>
          <p:cNvSpPr txBox="1"/>
          <p:nvPr/>
        </p:nvSpPr>
        <p:spPr>
          <a:xfrm>
            <a:off x="76200" y="1447800"/>
            <a:ext cx="2435378" cy="5509200"/>
          </a:xfrm>
          <a:prstGeom prst="rect">
            <a:avLst/>
          </a:prstGeom>
          <a:noFill/>
        </p:spPr>
        <p:txBody>
          <a:bodyPr wrap="square" rtlCol="0">
            <a:spAutoFit/>
          </a:bodyPr>
          <a:lstStyle/>
          <a:p>
            <a:r>
              <a:rPr lang="en-US" sz="1100" b="1" dirty="0">
                <a:solidFill>
                  <a:srgbClr val="000000"/>
                </a:solidFill>
              </a:rPr>
              <a:t>To add Absence: </a:t>
            </a:r>
          </a:p>
          <a:p>
            <a:r>
              <a:rPr lang="en-US" sz="1100" dirty="0">
                <a:solidFill>
                  <a:srgbClr val="000000"/>
                </a:solidFill>
              </a:rPr>
              <a:t>Select Punch Verification tab / Click Add Absence (it is not necessary to complete the information in search criteria).</a:t>
            </a:r>
          </a:p>
          <a:p>
            <a:endParaRPr lang="en-US" sz="1100" dirty="0">
              <a:solidFill>
                <a:srgbClr val="000000"/>
              </a:solidFill>
            </a:endParaRPr>
          </a:p>
          <a:p>
            <a:r>
              <a:rPr lang="en-US" sz="1100" b="1" dirty="0">
                <a:solidFill>
                  <a:srgbClr val="000000"/>
                </a:solidFill>
              </a:rPr>
              <a:t>Note: </a:t>
            </a:r>
            <a:r>
              <a:rPr lang="en-US" sz="1100" dirty="0">
                <a:solidFill>
                  <a:srgbClr val="000000"/>
                </a:solidFill>
              </a:rPr>
              <a:t>If an employee’s name is highlighted prior to the selecting the Add Absence button the Employee ID and Date fields will pre-populate.   </a:t>
            </a:r>
          </a:p>
          <a:p>
            <a:endParaRPr lang="en-US" sz="1100" dirty="0">
              <a:solidFill>
                <a:srgbClr val="000000"/>
              </a:solidFill>
            </a:endParaRPr>
          </a:p>
          <a:p>
            <a:r>
              <a:rPr lang="en-US" sz="1100" dirty="0">
                <a:solidFill>
                  <a:srgbClr val="000000"/>
                </a:solidFill>
              </a:rPr>
              <a:t>Select the Button Add Absence</a:t>
            </a:r>
          </a:p>
          <a:p>
            <a:pPr marL="171450" indent="-171450">
              <a:buFont typeface="Arial" panose="020B0604020202020204" pitchFamily="34" charset="0"/>
              <a:buChar char="•"/>
            </a:pPr>
            <a:r>
              <a:rPr lang="en-US" sz="1100" dirty="0">
                <a:solidFill>
                  <a:srgbClr val="000000"/>
                </a:solidFill>
              </a:rPr>
              <a:t>Complete the employee ID</a:t>
            </a:r>
          </a:p>
          <a:p>
            <a:pPr marL="171450" indent="-171450">
              <a:buFont typeface="Arial" panose="020B0604020202020204" pitchFamily="34" charset="0"/>
              <a:buChar char="•"/>
            </a:pPr>
            <a:r>
              <a:rPr lang="en-US" sz="1100" dirty="0">
                <a:solidFill>
                  <a:srgbClr val="000000"/>
                </a:solidFill>
              </a:rPr>
              <a:t>Start Date</a:t>
            </a:r>
          </a:p>
          <a:p>
            <a:pPr marL="171450" indent="-171450">
              <a:buFont typeface="Arial" panose="020B0604020202020204" pitchFamily="34" charset="0"/>
              <a:buChar char="•"/>
            </a:pPr>
            <a:r>
              <a:rPr lang="en-US" sz="1100" dirty="0">
                <a:solidFill>
                  <a:srgbClr val="000000"/>
                </a:solidFill>
              </a:rPr>
              <a:t>End Date will auto populate with same date</a:t>
            </a:r>
          </a:p>
          <a:p>
            <a:pPr marL="171450" indent="-171450">
              <a:buFont typeface="Arial" panose="020B0604020202020204" pitchFamily="34" charset="0"/>
              <a:buChar char="•"/>
            </a:pPr>
            <a:r>
              <a:rPr lang="en-US" sz="1100" dirty="0">
                <a:solidFill>
                  <a:srgbClr val="000000"/>
                </a:solidFill>
              </a:rPr>
              <a:t>PCN: Automatically populates</a:t>
            </a:r>
          </a:p>
          <a:p>
            <a:pPr marL="171450" indent="-171450">
              <a:buFont typeface="Arial" panose="020B0604020202020204" pitchFamily="34" charset="0"/>
              <a:buChar char="•"/>
            </a:pPr>
            <a:r>
              <a:rPr lang="en-US" sz="1100" dirty="0">
                <a:solidFill>
                  <a:srgbClr val="000000"/>
                </a:solidFill>
              </a:rPr>
              <a:t>Hours Absent per Day = number hours absent</a:t>
            </a:r>
          </a:p>
          <a:p>
            <a:pPr marL="171450" indent="-171450">
              <a:buFont typeface="Arial" panose="020B0604020202020204" pitchFamily="34" charset="0"/>
              <a:buChar char="•"/>
            </a:pPr>
            <a:r>
              <a:rPr lang="en-US" sz="1100" dirty="0">
                <a:solidFill>
                  <a:srgbClr val="000000"/>
                </a:solidFill>
              </a:rPr>
              <a:t>From: If a designated time</a:t>
            </a:r>
          </a:p>
          <a:p>
            <a:pPr marL="171450" indent="-171450">
              <a:buFont typeface="Arial" panose="020B0604020202020204" pitchFamily="34" charset="0"/>
              <a:buChar char="•"/>
            </a:pPr>
            <a:r>
              <a:rPr lang="en-US" sz="1100" dirty="0">
                <a:solidFill>
                  <a:srgbClr val="000000"/>
                </a:solidFill>
              </a:rPr>
              <a:t>To: If a designated time Lunch (in Minutes)</a:t>
            </a:r>
          </a:p>
          <a:p>
            <a:pPr marL="171450" indent="-171450">
              <a:buFont typeface="Arial" panose="020B0604020202020204" pitchFamily="34" charset="0"/>
              <a:buChar char="•"/>
            </a:pPr>
            <a:r>
              <a:rPr lang="en-US" sz="1100" dirty="0">
                <a:solidFill>
                  <a:srgbClr val="000000"/>
                </a:solidFill>
              </a:rPr>
              <a:t>Absence Reason: Use from drop down</a:t>
            </a:r>
          </a:p>
          <a:p>
            <a:pPr marL="171450" indent="-171450">
              <a:buFont typeface="Arial" panose="020B0604020202020204" pitchFamily="34" charset="0"/>
              <a:buChar char="•"/>
            </a:pPr>
            <a:r>
              <a:rPr lang="en-US" sz="1100" dirty="0">
                <a:solidFill>
                  <a:srgbClr val="000000"/>
                </a:solidFill>
              </a:rPr>
              <a:t>Leave Use Path: Auto populates to Default</a:t>
            </a:r>
          </a:p>
          <a:p>
            <a:r>
              <a:rPr lang="en-US" sz="1100" b="1" dirty="0">
                <a:solidFill>
                  <a:srgbClr val="000000"/>
                </a:solidFill>
              </a:rPr>
              <a:t>Notes: </a:t>
            </a:r>
          </a:p>
          <a:p>
            <a:pPr marL="171450" indent="-171450">
              <a:buFont typeface="Arial" panose="020B0604020202020204" pitchFamily="34" charset="0"/>
              <a:buChar char="•"/>
            </a:pPr>
            <a:r>
              <a:rPr lang="en-US" sz="1100" dirty="0">
                <a:solidFill>
                  <a:srgbClr val="000000"/>
                </a:solidFill>
              </a:rPr>
              <a:t>Enter any reason up to 500 characters</a:t>
            </a:r>
          </a:p>
          <a:p>
            <a:pPr marL="171450" indent="-171450">
              <a:buFont typeface="Arial" panose="020B0604020202020204" pitchFamily="34" charset="0"/>
              <a:buChar char="•"/>
            </a:pPr>
            <a:r>
              <a:rPr lang="en-US" sz="1100" dirty="0">
                <a:solidFill>
                  <a:srgbClr val="000000"/>
                </a:solidFill>
              </a:rPr>
              <a:t>Substitute Required? Select Yes or No</a:t>
            </a:r>
          </a:p>
          <a:p>
            <a:pPr marL="171450" indent="-171450">
              <a:buFont typeface="Arial" panose="020B0604020202020204" pitchFamily="34" charset="0"/>
              <a:buChar char="•"/>
            </a:pPr>
            <a:r>
              <a:rPr lang="en-US" sz="1100" dirty="0">
                <a:solidFill>
                  <a:srgbClr val="000000"/>
                </a:solidFill>
              </a:rPr>
              <a:t>Submit</a:t>
            </a:r>
          </a:p>
        </p:txBody>
      </p:sp>
    </p:spTree>
    <p:extLst>
      <p:ext uri="{BB962C8B-B14F-4D97-AF65-F5344CB8AC3E}">
        <p14:creationId xmlns:p14="http://schemas.microsoft.com/office/powerpoint/2010/main" val="173267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77505"/>
            <a:ext cx="8763000" cy="707886"/>
          </a:xfrm>
          <a:prstGeom prst="rect">
            <a:avLst/>
          </a:prstGeom>
        </p:spPr>
        <p:txBody>
          <a:bodyPr wrap="square">
            <a:spAutoFit/>
          </a:bodyPr>
          <a:lstStyle/>
          <a:p>
            <a:pPr algn="ctr"/>
            <a:r>
              <a:rPr lang="en-US" sz="4000" b="1" dirty="0"/>
              <a:t>Punch Verification Details</a:t>
            </a:r>
          </a:p>
        </p:txBody>
      </p:sp>
      <p:pic>
        <p:nvPicPr>
          <p:cNvPr id="5" name="Content Placeholder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365874" y="1615589"/>
            <a:ext cx="6711951" cy="4702628"/>
          </a:xfrm>
          <a:prstGeom prst="rect">
            <a:avLst/>
          </a:prstGeom>
          <a:solidFill>
            <a:srgbClr val="00B0F0"/>
          </a:solidFill>
          <a:ln w="19050">
            <a:solidFill>
              <a:srgbClr val="FF0000"/>
            </a:solidFill>
          </a:ln>
        </p:spPr>
      </p:pic>
      <p:sp>
        <p:nvSpPr>
          <p:cNvPr id="9" name="Rectangle 8"/>
          <p:cNvSpPr/>
          <p:nvPr/>
        </p:nvSpPr>
        <p:spPr>
          <a:xfrm>
            <a:off x="3124200" y="1879175"/>
            <a:ext cx="838200" cy="483025"/>
          </a:xfrm>
          <a:prstGeom prst="rect">
            <a:avLst/>
          </a:prstGeom>
          <a:solidFill>
            <a:srgbClr val="00B050"/>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93892" y="2889685"/>
            <a:ext cx="1030508" cy="1077218"/>
          </a:xfrm>
          <a:prstGeom prst="rect">
            <a:avLst/>
          </a:prstGeom>
          <a:noFill/>
        </p:spPr>
        <p:txBody>
          <a:bodyPr wrap="square" rtlCol="0">
            <a:spAutoFit/>
          </a:bodyPr>
          <a:lstStyle/>
          <a:p>
            <a:r>
              <a:rPr lang="en-US" sz="800" b="1" dirty="0">
                <a:solidFill>
                  <a:srgbClr val="FF0000"/>
                </a:solidFill>
              </a:rPr>
              <a:t>Drag and drop incorrect punches to the Unused Punches section, then save changes and build time card</a:t>
            </a:r>
          </a:p>
        </p:txBody>
      </p:sp>
      <p:sp>
        <p:nvSpPr>
          <p:cNvPr id="13" name="Rectangle 12"/>
          <p:cNvSpPr/>
          <p:nvPr/>
        </p:nvSpPr>
        <p:spPr>
          <a:xfrm>
            <a:off x="5442818" y="3204048"/>
            <a:ext cx="12192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b="1" dirty="0">
              <a:solidFill>
                <a:srgbClr val="FF0000"/>
              </a:solidFill>
            </a:endParaRPr>
          </a:p>
          <a:p>
            <a:r>
              <a:rPr lang="en-US" sz="800" b="1" dirty="0">
                <a:solidFill>
                  <a:srgbClr val="FF0000"/>
                </a:solidFill>
              </a:rPr>
              <a:t>To bring back Voided punches click the Save Changes button and the punches will reappear as Unverified under Search Results on the Punch Verification Tab</a:t>
            </a:r>
          </a:p>
          <a:p>
            <a:pPr algn="ctr"/>
            <a:endParaRPr lang="en-US" dirty="0">
              <a:solidFill>
                <a:srgbClr val="FF0000"/>
              </a:solidFill>
            </a:endParaRPr>
          </a:p>
        </p:txBody>
      </p:sp>
      <p:sp>
        <p:nvSpPr>
          <p:cNvPr id="14" name="Rectangle 13"/>
          <p:cNvSpPr/>
          <p:nvPr/>
        </p:nvSpPr>
        <p:spPr>
          <a:xfrm>
            <a:off x="7239000" y="2661085"/>
            <a:ext cx="1600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rgbClr val="FF0000"/>
                </a:solidFill>
              </a:rPr>
              <a:t>Employees can see what is written here</a:t>
            </a:r>
          </a:p>
        </p:txBody>
      </p:sp>
      <p:sp>
        <p:nvSpPr>
          <p:cNvPr id="2" name="Rectangle 1"/>
          <p:cNvSpPr/>
          <p:nvPr/>
        </p:nvSpPr>
        <p:spPr>
          <a:xfrm>
            <a:off x="2377170" y="3167352"/>
            <a:ext cx="1240522" cy="14819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stCxn id="2" idx="3"/>
          </p:cNvCxnSpPr>
          <p:nvPr/>
        </p:nvCxnSpPr>
        <p:spPr>
          <a:xfrm flipV="1">
            <a:off x="3617692" y="2818540"/>
            <a:ext cx="196490" cy="4229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953000" y="3505200"/>
            <a:ext cx="533400"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232009" y="3315548"/>
            <a:ext cx="1793036" cy="377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rgbClr val="FF0000"/>
                </a:solidFill>
              </a:rPr>
              <a:t>Document reason for editing or adding record</a:t>
            </a:r>
          </a:p>
          <a:p>
            <a:endParaRPr lang="en-US" sz="2400" dirty="0"/>
          </a:p>
        </p:txBody>
      </p:sp>
      <p:sp>
        <p:nvSpPr>
          <p:cNvPr id="22" name="Rectangle 21"/>
          <p:cNvSpPr/>
          <p:nvPr/>
        </p:nvSpPr>
        <p:spPr>
          <a:xfrm>
            <a:off x="6373991" y="4648200"/>
            <a:ext cx="2770009"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rgbClr val="FF0000"/>
                </a:solidFill>
              </a:rPr>
              <a:t>VOID PUNCH RECORD--Sets the record to VOID and  it will not be used to build a time</a:t>
            </a:r>
          </a:p>
        </p:txBody>
      </p:sp>
      <p:cxnSp>
        <p:nvCxnSpPr>
          <p:cNvPr id="26" name="Straight Arrow Connector 25"/>
          <p:cNvCxnSpPr/>
          <p:nvPr/>
        </p:nvCxnSpPr>
        <p:spPr>
          <a:xfrm>
            <a:off x="6248400" y="4825625"/>
            <a:ext cx="2286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730" y="1447800"/>
            <a:ext cx="2229304" cy="5632311"/>
          </a:xfrm>
          <a:prstGeom prst="rect">
            <a:avLst/>
          </a:prstGeom>
        </p:spPr>
        <p:txBody>
          <a:bodyPr wrap="square">
            <a:spAutoFit/>
          </a:bodyPr>
          <a:lstStyle/>
          <a:p>
            <a:pPr marL="262888" indent="-171450">
              <a:lnSpc>
                <a:spcPct val="100000"/>
              </a:lnSpc>
              <a:buFont typeface="Arial" panose="020B0604020202020204" pitchFamily="34" charset="0"/>
              <a:buChar char="•"/>
            </a:pPr>
            <a:r>
              <a:rPr lang="en-US" sz="800" b="1" dirty="0">
                <a:solidFill>
                  <a:srgbClr val="000000"/>
                </a:solidFill>
                <a:latin typeface="+mn-lt"/>
              </a:rPr>
              <a:t>Punches – </a:t>
            </a:r>
            <a:r>
              <a:rPr lang="en-US" sz="800" dirty="0">
                <a:solidFill>
                  <a:srgbClr val="000000"/>
                </a:solidFill>
                <a:latin typeface="+mn-lt"/>
              </a:rPr>
              <a:t>Displays the type (In/Out), the punch times and an ‘info’ icon that, when hovered over, shows the terminal description and terminal ID of where the punch originated from.</a:t>
            </a:r>
            <a:endParaRPr lang="en-US" sz="800" b="1" dirty="0">
              <a:solidFill>
                <a:srgbClr val="000000"/>
              </a:solidFill>
              <a:latin typeface="+mn-lt"/>
            </a:endParaRPr>
          </a:p>
          <a:p>
            <a:pPr marL="262888" indent="-171450">
              <a:lnSpc>
                <a:spcPct val="100000"/>
              </a:lnSpc>
              <a:buFont typeface="Arial" panose="020B0604020202020204" pitchFamily="34" charset="0"/>
              <a:buChar char="•"/>
            </a:pPr>
            <a:r>
              <a:rPr lang="en-US" sz="800" b="1" dirty="0">
                <a:solidFill>
                  <a:srgbClr val="000000"/>
                </a:solidFill>
                <a:latin typeface="+mn-lt"/>
              </a:rPr>
              <a:t>Unused Punches – </a:t>
            </a:r>
            <a:r>
              <a:rPr lang="en-US" sz="800" dirty="0">
                <a:solidFill>
                  <a:srgbClr val="000000"/>
                </a:solidFill>
                <a:latin typeface="+mn-lt"/>
              </a:rPr>
              <a:t>Displays any punches that are not going to be used. They do not count toward the day’s total hours. When editing a record, if there is an extra or incorrect punch that needs to be removed from the Punches list you will drag and drop that punch record to the Unused Punches section and Save Changes. If there is a punch in the Unused Punches section that needs to be added back to the Punches list, you will drag and drop that record back to the Punches list and Save Changes. The times will automatically re-order themselves in chronological order. </a:t>
            </a:r>
          </a:p>
          <a:p>
            <a:pPr marL="262888" indent="-171450">
              <a:lnSpc>
                <a:spcPct val="100000"/>
              </a:lnSpc>
              <a:buFont typeface="Arial" panose="020B0604020202020204" pitchFamily="34" charset="0"/>
              <a:buChar char="•"/>
            </a:pPr>
            <a:r>
              <a:rPr lang="en-US" sz="800" b="1" dirty="0">
                <a:solidFill>
                  <a:srgbClr val="000000"/>
                </a:solidFill>
                <a:latin typeface="+mn-lt"/>
              </a:rPr>
              <a:t>Add Punch Time – </a:t>
            </a:r>
            <a:r>
              <a:rPr lang="en-US" sz="800" dirty="0">
                <a:solidFill>
                  <a:srgbClr val="000000"/>
                </a:solidFill>
                <a:latin typeface="+mn-lt"/>
              </a:rPr>
              <a:t>Used to add missing punches or enter a time correction. To add a punch, type in the desired time and select the Enter Punch button. The new punch time will be placed in the Punches list in the correct chronological order. </a:t>
            </a:r>
          </a:p>
          <a:p>
            <a:pPr marL="262888" indent="-171450">
              <a:lnSpc>
                <a:spcPct val="100000"/>
              </a:lnSpc>
              <a:buFont typeface="Arial" panose="020B0604020202020204" pitchFamily="34" charset="0"/>
              <a:buChar char="•"/>
            </a:pPr>
            <a:r>
              <a:rPr lang="en-US" sz="800" b="1" dirty="0">
                <a:solidFill>
                  <a:srgbClr val="000000"/>
                </a:solidFill>
                <a:latin typeface="+mn-lt"/>
              </a:rPr>
              <a:t>Punch Hours – </a:t>
            </a:r>
            <a:r>
              <a:rPr lang="en-US" sz="800" dirty="0">
                <a:solidFill>
                  <a:srgbClr val="000000"/>
                </a:solidFill>
                <a:latin typeface="+mn-lt"/>
              </a:rPr>
              <a:t>The sum of all Punches</a:t>
            </a:r>
          </a:p>
          <a:p>
            <a:pPr marL="262888" indent="-171450">
              <a:lnSpc>
                <a:spcPct val="100000"/>
              </a:lnSpc>
              <a:buFont typeface="Arial" panose="020B0604020202020204" pitchFamily="34" charset="0"/>
              <a:buChar char="•"/>
            </a:pPr>
            <a:r>
              <a:rPr lang="en-US" sz="800" b="1" dirty="0">
                <a:solidFill>
                  <a:srgbClr val="000000"/>
                </a:solidFill>
                <a:latin typeface="+mn-lt"/>
              </a:rPr>
              <a:t>Additional Hours – </a:t>
            </a:r>
            <a:r>
              <a:rPr lang="en-US" sz="800" dirty="0">
                <a:solidFill>
                  <a:srgbClr val="000000"/>
                </a:solidFill>
                <a:latin typeface="+mn-lt"/>
              </a:rPr>
              <a:t>For entering time without creating punches (this option is not recommended for use; always enter individual time punches) </a:t>
            </a:r>
          </a:p>
          <a:p>
            <a:pPr marL="262888" indent="-171450">
              <a:lnSpc>
                <a:spcPct val="100000"/>
              </a:lnSpc>
              <a:buFont typeface="Arial" panose="020B0604020202020204" pitchFamily="34" charset="0"/>
              <a:buChar char="•"/>
            </a:pPr>
            <a:r>
              <a:rPr lang="en-US" sz="800" b="1" dirty="0">
                <a:solidFill>
                  <a:srgbClr val="000000"/>
                </a:solidFill>
                <a:latin typeface="+mn-lt"/>
              </a:rPr>
              <a:t>Lunch – </a:t>
            </a:r>
            <a:r>
              <a:rPr lang="en-US" sz="800" dirty="0">
                <a:solidFill>
                  <a:srgbClr val="000000"/>
                </a:solidFill>
                <a:latin typeface="+mn-lt"/>
              </a:rPr>
              <a:t>Entry for deducting lunch break (enter time in minutes)</a:t>
            </a:r>
          </a:p>
          <a:p>
            <a:pPr marL="262888" indent="-171450">
              <a:lnSpc>
                <a:spcPct val="100000"/>
              </a:lnSpc>
              <a:buFont typeface="Arial" panose="020B0604020202020204" pitchFamily="34" charset="0"/>
              <a:buChar char="•"/>
            </a:pPr>
            <a:r>
              <a:rPr lang="en-US" sz="800" b="1" dirty="0">
                <a:solidFill>
                  <a:srgbClr val="000000"/>
                </a:solidFill>
                <a:latin typeface="+mn-lt"/>
              </a:rPr>
              <a:t>Total Hours - </a:t>
            </a:r>
            <a:r>
              <a:rPr lang="en-US" sz="800" dirty="0">
                <a:solidFill>
                  <a:srgbClr val="000000"/>
                </a:solidFill>
                <a:latin typeface="+mn-lt"/>
              </a:rPr>
              <a:t>The sum of (Punch Hours + Additional Hours) – Lunch. Rounding is applied here</a:t>
            </a:r>
          </a:p>
          <a:p>
            <a:pPr marL="262888" indent="-171450">
              <a:lnSpc>
                <a:spcPct val="100000"/>
              </a:lnSpc>
              <a:buFont typeface="Arial" panose="020B0604020202020204" pitchFamily="34" charset="0"/>
              <a:buChar char="•"/>
            </a:pPr>
            <a:r>
              <a:rPr lang="en-US" sz="800" b="1" dirty="0">
                <a:solidFill>
                  <a:srgbClr val="000000"/>
                </a:solidFill>
                <a:latin typeface="+mn-lt"/>
              </a:rPr>
              <a:t>Schedule Hours – </a:t>
            </a:r>
            <a:r>
              <a:rPr lang="en-US" sz="800" dirty="0">
                <a:solidFill>
                  <a:srgbClr val="000000"/>
                </a:solidFill>
                <a:latin typeface="+mn-lt"/>
              </a:rPr>
              <a:t>The schedule hours for that job for that date</a:t>
            </a:r>
          </a:p>
          <a:p>
            <a:pPr marL="262888" indent="-171450">
              <a:buFont typeface="Arial" panose="020B0604020202020204" pitchFamily="34" charset="0"/>
              <a:buChar char="•"/>
            </a:pPr>
            <a:r>
              <a:rPr lang="en-US" sz="800" b="1" dirty="0">
                <a:solidFill>
                  <a:srgbClr val="000000"/>
                </a:solidFill>
              </a:rPr>
              <a:t>Build Time </a:t>
            </a:r>
            <a:r>
              <a:rPr lang="en-US" sz="800" dirty="0">
                <a:solidFill>
                  <a:srgbClr val="000000"/>
                </a:solidFill>
              </a:rPr>
              <a:t>– Must select Build Time Card if work hours are over the standard Business Rule </a:t>
            </a:r>
          </a:p>
          <a:p>
            <a:pPr marL="262888" indent="-171450">
              <a:lnSpc>
                <a:spcPct val="100000"/>
              </a:lnSpc>
              <a:buFont typeface="Arial" panose="020B0604020202020204" pitchFamily="34" charset="0"/>
              <a:buChar char="•"/>
            </a:pPr>
            <a:endParaRPr lang="en-US" sz="800" b="1" dirty="0">
              <a:solidFill>
                <a:srgbClr val="000000"/>
              </a:solidFill>
              <a:latin typeface="+mn-lt"/>
            </a:endParaRPr>
          </a:p>
        </p:txBody>
      </p:sp>
      <p:cxnSp>
        <p:nvCxnSpPr>
          <p:cNvPr id="30" name="Straight Arrow Connector 29"/>
          <p:cNvCxnSpPr/>
          <p:nvPr/>
        </p:nvCxnSpPr>
        <p:spPr>
          <a:xfrm>
            <a:off x="4343400" y="4836522"/>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981200" y="4838700"/>
            <a:ext cx="2438400" cy="16959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1988632" y="1533095"/>
            <a:ext cx="830768" cy="124229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63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15400" cy="1384995"/>
          </a:xfrm>
          <a:prstGeom prst="rect">
            <a:avLst/>
          </a:prstGeom>
        </p:spPr>
        <p:txBody>
          <a:bodyPr wrap="square">
            <a:spAutoFit/>
          </a:bodyPr>
          <a:lstStyle/>
          <a:p>
            <a:pPr algn="ctr"/>
            <a:r>
              <a:rPr lang="en-US" sz="2800" b="1" dirty="0">
                <a:latin typeface="+mn-lt"/>
              </a:rPr>
              <a:t>Punch Verification Details </a:t>
            </a:r>
            <a:br>
              <a:rPr lang="en-US" sz="2800" b="1" dirty="0">
                <a:latin typeface="+mn-lt"/>
              </a:rPr>
            </a:br>
            <a:r>
              <a:rPr lang="en-US" sz="2800" b="1" dirty="0">
                <a:latin typeface="+mn-lt"/>
              </a:rPr>
              <a:t>How to change a Function Name / Organization Location</a:t>
            </a:r>
          </a:p>
        </p:txBody>
      </p:sp>
      <p:pic>
        <p:nvPicPr>
          <p:cNvPr id="5" name="Picture 4"/>
          <p:cNvPicPr>
            <a:picLocks noChangeAspect="1"/>
          </p:cNvPicPr>
          <p:nvPr/>
        </p:nvPicPr>
        <p:blipFill rotWithShape="1">
          <a:blip r:embed="rId2"/>
          <a:srcRect b="27316"/>
          <a:stretch/>
        </p:blipFill>
        <p:spPr>
          <a:xfrm>
            <a:off x="234244" y="1717487"/>
            <a:ext cx="8757356" cy="2216803"/>
          </a:xfrm>
          <a:prstGeom prst="rect">
            <a:avLst/>
          </a:prstGeom>
          <a:ln w="3175">
            <a:noFill/>
          </a:ln>
        </p:spPr>
      </p:pic>
      <p:sp>
        <p:nvSpPr>
          <p:cNvPr id="6" name="Rectangle 5"/>
          <p:cNvSpPr/>
          <p:nvPr/>
        </p:nvSpPr>
        <p:spPr>
          <a:xfrm>
            <a:off x="114300" y="4073906"/>
            <a:ext cx="8915400" cy="2585323"/>
          </a:xfrm>
          <a:prstGeom prst="rect">
            <a:avLst/>
          </a:prstGeom>
        </p:spPr>
        <p:txBody>
          <a:bodyPr wrap="square">
            <a:spAutoFit/>
          </a:bodyPr>
          <a:lstStyle/>
          <a:p>
            <a:pPr marL="285750" indent="-285750">
              <a:buFont typeface="Arial" panose="020B0604020202020204" pitchFamily="34" charset="0"/>
              <a:buChar char="•"/>
            </a:pPr>
            <a:r>
              <a:rPr lang="en-US" b="1" dirty="0">
                <a:solidFill>
                  <a:srgbClr val="000000"/>
                </a:solidFill>
                <a:latin typeface="+mn-lt"/>
              </a:rPr>
              <a:t>If a Function used needs to be changed or Organization needs to be changed… you can change the Function name using the punch verification details screen.  </a:t>
            </a:r>
          </a:p>
          <a:p>
            <a:pPr marL="285750" indent="-285750">
              <a:buFont typeface="Arial" panose="020B0604020202020204" pitchFamily="34" charset="0"/>
              <a:buChar char="•"/>
            </a:pPr>
            <a:r>
              <a:rPr lang="en-US" b="1" dirty="0">
                <a:solidFill>
                  <a:srgbClr val="000000"/>
                </a:solidFill>
                <a:latin typeface="+mn-lt"/>
              </a:rPr>
              <a:t>Use the Drop down to select correct Function.  Also, the Organization/location can be changed.  </a:t>
            </a:r>
          </a:p>
          <a:p>
            <a:pPr marL="285750" indent="-285750">
              <a:buFont typeface="Arial" panose="020B0604020202020204" pitchFamily="34" charset="0"/>
              <a:buChar char="•"/>
            </a:pPr>
            <a:r>
              <a:rPr lang="en-US" b="1" dirty="0">
                <a:solidFill>
                  <a:srgbClr val="000000"/>
                </a:solidFill>
                <a:latin typeface="+mn-lt"/>
              </a:rPr>
              <a:t>Use the Drop down to select correct Organization/location.  After a change, you must select Save Changes to be effective… Be sure to have documentation of why the Function or Organization was changed.  </a:t>
            </a:r>
          </a:p>
          <a:p>
            <a:pPr marL="285750" indent="-285750">
              <a:buFont typeface="Arial" panose="020B0604020202020204" pitchFamily="34" charset="0"/>
              <a:buChar char="•"/>
            </a:pPr>
            <a:r>
              <a:rPr lang="en-US" b="1" dirty="0">
                <a:solidFill>
                  <a:srgbClr val="000000"/>
                </a:solidFill>
                <a:latin typeface="+mn-lt"/>
              </a:rPr>
              <a:t>Communicate with the appropriate personnel and notify them of the change.</a:t>
            </a:r>
          </a:p>
        </p:txBody>
      </p:sp>
      <p:sp>
        <p:nvSpPr>
          <p:cNvPr id="7" name="Oval 6"/>
          <p:cNvSpPr/>
          <p:nvPr/>
        </p:nvSpPr>
        <p:spPr>
          <a:xfrm>
            <a:off x="7162800" y="1717487"/>
            <a:ext cx="1828800" cy="49231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657600" y="1828800"/>
            <a:ext cx="1828801" cy="533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882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50152"/>
            <a:ext cx="7173068" cy="1981200"/>
          </a:xfrm>
          <a:prstGeom prst="rect">
            <a:avLst/>
          </a:prstGeom>
        </p:spPr>
      </p:pic>
      <p:pic>
        <p:nvPicPr>
          <p:cNvPr id="5" name="Picture 4"/>
          <p:cNvPicPr>
            <a:picLocks noChangeAspect="1"/>
          </p:cNvPicPr>
          <p:nvPr/>
        </p:nvPicPr>
        <p:blipFill>
          <a:blip r:embed="rId3"/>
          <a:stretch>
            <a:fillRect/>
          </a:stretch>
        </p:blipFill>
        <p:spPr>
          <a:xfrm>
            <a:off x="838200" y="3569066"/>
            <a:ext cx="1333500" cy="1123951"/>
          </a:xfrm>
          <a:prstGeom prst="rect">
            <a:avLst/>
          </a:prstGeom>
        </p:spPr>
      </p:pic>
      <p:pic>
        <p:nvPicPr>
          <p:cNvPr id="6" name="Picture 5"/>
          <p:cNvPicPr>
            <a:picLocks noChangeAspect="1"/>
          </p:cNvPicPr>
          <p:nvPr/>
        </p:nvPicPr>
        <p:blipFill>
          <a:blip r:embed="rId4"/>
          <a:stretch>
            <a:fillRect/>
          </a:stretch>
        </p:blipFill>
        <p:spPr>
          <a:xfrm>
            <a:off x="2590800" y="3569066"/>
            <a:ext cx="1562100" cy="884328"/>
          </a:xfrm>
          <a:prstGeom prst="rect">
            <a:avLst/>
          </a:prstGeom>
        </p:spPr>
      </p:pic>
      <p:sp>
        <p:nvSpPr>
          <p:cNvPr id="7" name="Rectangle 6"/>
          <p:cNvSpPr/>
          <p:nvPr/>
        </p:nvSpPr>
        <p:spPr>
          <a:xfrm>
            <a:off x="76200" y="4795897"/>
            <a:ext cx="8991600" cy="2139047"/>
          </a:xfrm>
          <a:prstGeom prst="rect">
            <a:avLst/>
          </a:prstGeom>
        </p:spPr>
        <p:txBody>
          <a:bodyPr wrap="square">
            <a:spAutoFit/>
          </a:bodyPr>
          <a:lstStyle/>
          <a:p>
            <a:r>
              <a:rPr lang="en-US" sz="1900" b="1" dirty="0">
                <a:solidFill>
                  <a:srgbClr val="000000"/>
                </a:solidFill>
              </a:rPr>
              <a:t>Weekly Approval should be performed by the appropriate personnel - WEEKLY</a:t>
            </a:r>
          </a:p>
          <a:p>
            <a:r>
              <a:rPr lang="en-US" sz="1900" b="1" dirty="0">
                <a:solidFill>
                  <a:srgbClr val="000000"/>
                </a:solidFill>
              </a:rPr>
              <a:t>Filter criteria:</a:t>
            </a:r>
          </a:p>
          <a:p>
            <a:pPr marL="285750" indent="-285750">
              <a:buFont typeface="Arial" panose="020B0604020202020204" pitchFamily="34" charset="0"/>
              <a:buChar char="•"/>
            </a:pPr>
            <a:r>
              <a:rPr lang="en-US" sz="1900" b="1" dirty="0">
                <a:solidFill>
                  <a:srgbClr val="000000"/>
                </a:solidFill>
              </a:rPr>
              <a:t>Week Ending: equals ANY Friday</a:t>
            </a:r>
          </a:p>
          <a:p>
            <a:pPr marL="285750" indent="-285750">
              <a:buFont typeface="Arial" panose="020B0604020202020204" pitchFamily="34" charset="0"/>
              <a:buChar char="•"/>
            </a:pPr>
            <a:r>
              <a:rPr lang="en-US" sz="1900" b="1" dirty="0">
                <a:solidFill>
                  <a:srgbClr val="000000"/>
                </a:solidFill>
              </a:rPr>
              <a:t>Type: All/Functions/Regular Time or Absence</a:t>
            </a:r>
          </a:p>
          <a:p>
            <a:pPr marL="285750" indent="-285750">
              <a:buFont typeface="Arial" panose="020B0604020202020204" pitchFamily="34" charset="0"/>
              <a:buChar char="•"/>
            </a:pPr>
            <a:r>
              <a:rPr lang="en-US" sz="1900" b="1" dirty="0">
                <a:solidFill>
                  <a:srgbClr val="000000"/>
                </a:solidFill>
              </a:rPr>
              <a:t>My Status: Approved / Pending / All </a:t>
            </a:r>
          </a:p>
          <a:p>
            <a:pPr marL="285750" indent="-285750">
              <a:buFont typeface="Arial" panose="020B0604020202020204" pitchFamily="34" charset="0"/>
              <a:buChar char="•"/>
            </a:pPr>
            <a:r>
              <a:rPr lang="en-US" sz="1900" b="1" dirty="0">
                <a:solidFill>
                  <a:srgbClr val="000000"/>
                </a:solidFill>
              </a:rPr>
              <a:t>Employee Name: Leave blank for All</a:t>
            </a:r>
          </a:p>
        </p:txBody>
      </p:sp>
      <p:cxnSp>
        <p:nvCxnSpPr>
          <p:cNvPr id="9" name="Straight Arrow Connector 8"/>
          <p:cNvCxnSpPr/>
          <p:nvPr/>
        </p:nvCxnSpPr>
        <p:spPr>
          <a:xfrm flipV="1">
            <a:off x="1647825" y="2057400"/>
            <a:ext cx="1323975" cy="16002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0"/>
          </p:cNvCxnSpPr>
          <p:nvPr/>
        </p:nvCxnSpPr>
        <p:spPr>
          <a:xfrm flipV="1">
            <a:off x="3371850" y="2057400"/>
            <a:ext cx="1123950" cy="15116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6200" y="-47838"/>
            <a:ext cx="8991600" cy="1446550"/>
          </a:xfrm>
          <a:prstGeom prst="rect">
            <a:avLst/>
          </a:prstGeom>
        </p:spPr>
        <p:txBody>
          <a:bodyPr wrap="square">
            <a:spAutoFit/>
          </a:bodyPr>
          <a:lstStyle/>
          <a:p>
            <a:pPr algn="ctr"/>
            <a:r>
              <a:rPr lang="en-US" sz="4400" b="1" dirty="0"/>
              <a:t>Time Card </a:t>
            </a:r>
          </a:p>
          <a:p>
            <a:pPr algn="ctr"/>
            <a:r>
              <a:rPr lang="en-US" sz="4400" b="1" dirty="0"/>
              <a:t>Weekly Approval Tab</a:t>
            </a:r>
          </a:p>
        </p:txBody>
      </p:sp>
    </p:spTree>
    <p:extLst>
      <p:ext uri="{BB962C8B-B14F-4D97-AF65-F5344CB8AC3E}">
        <p14:creationId xmlns:p14="http://schemas.microsoft.com/office/powerpoint/2010/main" val="3620061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2400" y="-6226"/>
            <a:ext cx="8991600" cy="1446550"/>
          </a:xfrm>
          <a:prstGeom prst="rect">
            <a:avLst/>
          </a:prstGeom>
        </p:spPr>
        <p:txBody>
          <a:bodyPr wrap="square">
            <a:spAutoFit/>
          </a:bodyPr>
          <a:lstStyle/>
          <a:p>
            <a:pPr algn="ctr"/>
            <a:r>
              <a:rPr lang="en-US" sz="4400" b="1" dirty="0"/>
              <a:t>Time Card</a:t>
            </a:r>
          </a:p>
          <a:p>
            <a:pPr algn="ctr"/>
            <a:r>
              <a:rPr lang="en-US" sz="4400" b="1" dirty="0"/>
              <a:t>Weekly Approval Tab – Cont.</a:t>
            </a:r>
          </a:p>
        </p:txBody>
      </p:sp>
      <p:pic>
        <p:nvPicPr>
          <p:cNvPr id="10" name="Picture 9"/>
          <p:cNvPicPr>
            <a:picLocks noChangeAspect="1"/>
          </p:cNvPicPr>
          <p:nvPr/>
        </p:nvPicPr>
        <p:blipFill rotWithShape="1">
          <a:blip r:embed="rId2"/>
          <a:srcRect b="49973"/>
          <a:stretch/>
        </p:blipFill>
        <p:spPr>
          <a:xfrm>
            <a:off x="392137" y="1600200"/>
            <a:ext cx="8359726" cy="1447800"/>
          </a:xfrm>
          <a:prstGeom prst="rect">
            <a:avLst/>
          </a:prstGeom>
        </p:spPr>
      </p:pic>
      <p:sp>
        <p:nvSpPr>
          <p:cNvPr id="11" name="Rectangle 10"/>
          <p:cNvSpPr/>
          <p:nvPr/>
        </p:nvSpPr>
        <p:spPr>
          <a:xfrm>
            <a:off x="392137" y="2263953"/>
            <a:ext cx="1970063" cy="7840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p:cNvSpPr/>
          <p:nvPr/>
        </p:nvSpPr>
        <p:spPr>
          <a:xfrm>
            <a:off x="158931" y="3276600"/>
            <a:ext cx="8991600" cy="3600986"/>
          </a:xfrm>
          <a:prstGeom prst="rect">
            <a:avLst/>
          </a:prstGeom>
        </p:spPr>
        <p:txBody>
          <a:bodyPr wrap="square">
            <a:spAutoFit/>
          </a:bodyPr>
          <a:lstStyle/>
          <a:p>
            <a:pPr lvl="0"/>
            <a:r>
              <a:rPr lang="en-US" sz="1200" b="1" dirty="0">
                <a:solidFill>
                  <a:srgbClr val="000000"/>
                </a:solidFill>
              </a:rPr>
              <a:t>Time Worked = Actual hours worked</a:t>
            </a:r>
          </a:p>
          <a:p>
            <a:pPr lvl="0"/>
            <a:r>
              <a:rPr lang="en-US" sz="1200" b="1" dirty="0">
                <a:solidFill>
                  <a:srgbClr val="000000"/>
                </a:solidFill>
              </a:rPr>
              <a:t>Time Missed = Absent hours entered</a:t>
            </a:r>
          </a:p>
          <a:p>
            <a:pPr lvl="0"/>
            <a:r>
              <a:rPr lang="en-US" sz="1200" b="1" dirty="0">
                <a:solidFill>
                  <a:srgbClr val="000000"/>
                </a:solidFill>
              </a:rPr>
              <a:t> </a:t>
            </a:r>
          </a:p>
          <a:p>
            <a:pPr lvl="0"/>
            <a:r>
              <a:rPr lang="en-US" sz="1200" b="1" dirty="0">
                <a:solidFill>
                  <a:srgbClr val="000000"/>
                </a:solidFill>
              </a:rPr>
              <a:t>Total for the Week = Time worked plus Time Missed </a:t>
            </a:r>
          </a:p>
          <a:p>
            <a:pPr lvl="0"/>
            <a:r>
              <a:rPr lang="en-US" sz="1200" b="1" dirty="0">
                <a:solidFill>
                  <a:srgbClr val="000000"/>
                </a:solidFill>
              </a:rPr>
              <a:t>Scheduled = Hours expected to work per calendar</a:t>
            </a:r>
          </a:p>
          <a:p>
            <a:pPr lvl="0"/>
            <a:r>
              <a:rPr lang="en-US" sz="1200" b="1" dirty="0">
                <a:solidFill>
                  <a:srgbClr val="000000"/>
                </a:solidFill>
              </a:rPr>
              <a:t>If Total for the Week is less than Scheduled, then there should be Absence entered in to ESC to make up the hours difference.</a:t>
            </a:r>
          </a:p>
          <a:p>
            <a:pPr lvl="0"/>
            <a:endParaRPr lang="en-US" sz="1200" b="1" dirty="0">
              <a:solidFill>
                <a:srgbClr val="000000"/>
              </a:solidFill>
            </a:endParaRPr>
          </a:p>
          <a:p>
            <a:pPr lvl="0"/>
            <a:r>
              <a:rPr lang="en-US" sz="1200" b="1" dirty="0">
                <a:solidFill>
                  <a:srgbClr val="000000"/>
                </a:solidFill>
              </a:rPr>
              <a:t>Legend:</a:t>
            </a:r>
          </a:p>
          <a:p>
            <a:pPr lvl="0"/>
            <a:r>
              <a:rPr lang="en-US" sz="1200" b="1" dirty="0">
                <a:solidFill>
                  <a:srgbClr val="000000"/>
                </a:solidFill>
              </a:rPr>
              <a:t>A = Approved</a:t>
            </a:r>
          </a:p>
          <a:p>
            <a:pPr lvl="0"/>
            <a:r>
              <a:rPr lang="en-US" sz="1200" b="1" dirty="0">
                <a:solidFill>
                  <a:srgbClr val="000000"/>
                </a:solidFill>
              </a:rPr>
              <a:t>P = Pending</a:t>
            </a:r>
          </a:p>
          <a:p>
            <a:pPr lvl="0"/>
            <a:endParaRPr lang="en-US" sz="1200" b="1" dirty="0">
              <a:solidFill>
                <a:srgbClr val="000000"/>
              </a:solidFill>
            </a:endParaRPr>
          </a:p>
          <a:p>
            <a:r>
              <a:rPr lang="en-US" sz="1200" b="1" dirty="0">
                <a:solidFill>
                  <a:srgbClr val="000000"/>
                </a:solidFill>
              </a:rPr>
              <a:t>My Approval = Time card builder/ Time keeper</a:t>
            </a:r>
          </a:p>
          <a:p>
            <a:r>
              <a:rPr lang="en-US" sz="1200" b="1" dirty="0">
                <a:solidFill>
                  <a:srgbClr val="000000"/>
                </a:solidFill>
              </a:rPr>
              <a:t>Final Status = Principal / Supervisor of Department</a:t>
            </a:r>
          </a:p>
          <a:p>
            <a:endParaRPr lang="en-US" sz="1200" b="1" dirty="0">
              <a:solidFill>
                <a:srgbClr val="000000"/>
              </a:solidFill>
            </a:endParaRPr>
          </a:p>
          <a:p>
            <a:r>
              <a:rPr lang="en-US" sz="1200" b="1" dirty="0">
                <a:solidFill>
                  <a:srgbClr val="000000"/>
                </a:solidFill>
              </a:rPr>
              <a:t>Plug Required = Time is missing </a:t>
            </a:r>
          </a:p>
          <a:p>
            <a:r>
              <a:rPr lang="en-US" sz="1200" b="1" dirty="0">
                <a:solidFill>
                  <a:srgbClr val="000000"/>
                </a:solidFill>
              </a:rPr>
              <a:t>Employee Approval = Employee has or has not approved their time card</a:t>
            </a:r>
          </a:p>
          <a:p>
            <a:endParaRPr lang="en-US" sz="1200" b="1" dirty="0">
              <a:solidFill>
                <a:srgbClr val="000000"/>
              </a:solidFill>
            </a:endParaRPr>
          </a:p>
          <a:p>
            <a:r>
              <a:rPr lang="en-US" sz="1200" b="1" dirty="0">
                <a:solidFill>
                  <a:srgbClr val="000000"/>
                </a:solidFill>
              </a:rPr>
              <a:t>Unverified Punch Records – Indicates not all time cards are built – need to be verified</a:t>
            </a:r>
          </a:p>
        </p:txBody>
      </p:sp>
      <p:cxnSp>
        <p:nvCxnSpPr>
          <p:cNvPr id="8" name="Straight Arrow Connector 7"/>
          <p:cNvCxnSpPr/>
          <p:nvPr/>
        </p:nvCxnSpPr>
        <p:spPr>
          <a:xfrm flipV="1">
            <a:off x="2819400" y="1905000"/>
            <a:ext cx="152400" cy="144780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917371" y="1907178"/>
            <a:ext cx="587829" cy="16742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962400" y="1946172"/>
            <a:ext cx="152400" cy="19400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879669" y="1905000"/>
            <a:ext cx="909794" cy="22509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484620" y="1905000"/>
            <a:ext cx="1821180" cy="45264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603171" y="1893826"/>
            <a:ext cx="2264229" cy="36687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953691" y="1919952"/>
            <a:ext cx="2420983" cy="38712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614748" y="1948543"/>
            <a:ext cx="4319452" cy="42062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979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81000"/>
            <a:ext cx="8686800" cy="707886"/>
          </a:xfrm>
          <a:prstGeom prst="rect">
            <a:avLst/>
          </a:prstGeom>
        </p:spPr>
        <p:txBody>
          <a:bodyPr wrap="square">
            <a:spAutoFit/>
          </a:bodyPr>
          <a:lstStyle/>
          <a:p>
            <a:pPr algn="ctr"/>
            <a:r>
              <a:rPr lang="en-US" sz="4000" b="1" dirty="0"/>
              <a:t>How Can WE Assist You?</a:t>
            </a:r>
          </a:p>
        </p:txBody>
      </p:sp>
      <p:sp>
        <p:nvSpPr>
          <p:cNvPr id="5" name="TextBox 4"/>
          <p:cNvSpPr txBox="1"/>
          <p:nvPr/>
        </p:nvSpPr>
        <p:spPr>
          <a:xfrm>
            <a:off x="152400" y="1676400"/>
            <a:ext cx="8839200" cy="4062651"/>
          </a:xfrm>
          <a:prstGeom prst="rect">
            <a:avLst/>
          </a:prstGeom>
          <a:noFill/>
        </p:spPr>
        <p:txBody>
          <a:bodyPr wrap="square" rtlCol="0">
            <a:spAutoFit/>
          </a:bodyPr>
          <a:lstStyle/>
          <a:p>
            <a:pPr algn="ctr"/>
            <a:r>
              <a:rPr lang="en-US" sz="6000" dirty="0">
                <a:solidFill>
                  <a:srgbClr val="000000"/>
                </a:solidFill>
              </a:rPr>
              <a:t>Email:</a:t>
            </a:r>
          </a:p>
          <a:p>
            <a:pPr algn="ctr"/>
            <a:endParaRPr lang="en-US" sz="6000" dirty="0">
              <a:solidFill>
                <a:srgbClr val="000000"/>
              </a:solidFill>
            </a:endParaRPr>
          </a:p>
          <a:p>
            <a:pPr algn="ctr"/>
            <a:r>
              <a:rPr lang="en-US" sz="6000" u="sng" dirty="0">
                <a:solidFill>
                  <a:schemeClr val="accent6">
                    <a:lumMod val="50000"/>
                  </a:schemeClr>
                </a:solidFill>
              </a:rPr>
              <a:t>payroll@desotoisd.org</a:t>
            </a:r>
          </a:p>
          <a:p>
            <a:endParaRPr lang="en-US" sz="6000" dirty="0">
              <a:solidFill>
                <a:srgbClr val="000000"/>
              </a:solidFill>
            </a:endParaRPr>
          </a:p>
          <a:p>
            <a:endParaRPr lang="en-US" dirty="0"/>
          </a:p>
        </p:txBody>
      </p:sp>
    </p:spTree>
    <p:extLst>
      <p:ext uri="{BB962C8B-B14F-4D97-AF65-F5344CB8AC3E}">
        <p14:creationId xmlns:p14="http://schemas.microsoft.com/office/powerpoint/2010/main" val="3582808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686800" cy="1323439"/>
          </a:xfrm>
          <a:prstGeom prst="rect">
            <a:avLst/>
          </a:prstGeom>
        </p:spPr>
        <p:txBody>
          <a:bodyPr wrap="square">
            <a:spAutoFit/>
          </a:bodyPr>
          <a:lstStyle/>
          <a:p>
            <a:pPr algn="ctr"/>
            <a:r>
              <a:rPr lang="en-US" sz="4000" b="1" dirty="0"/>
              <a:t>Payroll and Benefits Specialist Team</a:t>
            </a:r>
          </a:p>
        </p:txBody>
      </p:sp>
      <p:sp>
        <p:nvSpPr>
          <p:cNvPr id="5" name="TextBox 4"/>
          <p:cNvSpPr txBox="1"/>
          <p:nvPr/>
        </p:nvSpPr>
        <p:spPr>
          <a:xfrm>
            <a:off x="152400" y="1676400"/>
            <a:ext cx="8839200" cy="5355312"/>
          </a:xfrm>
          <a:prstGeom prst="rect">
            <a:avLst/>
          </a:prstGeom>
          <a:noFill/>
        </p:spPr>
        <p:txBody>
          <a:bodyPr wrap="square" rtlCol="0">
            <a:spAutoFit/>
          </a:bodyPr>
          <a:lstStyle/>
          <a:p>
            <a:pPr algn="ctr"/>
            <a:r>
              <a:rPr lang="en-US" sz="6600" dirty="0">
                <a:solidFill>
                  <a:srgbClr val="000000"/>
                </a:solidFill>
              </a:rPr>
              <a:t>Tracie Cook</a:t>
            </a:r>
          </a:p>
          <a:p>
            <a:pPr algn="ctr"/>
            <a:r>
              <a:rPr lang="en-US" sz="6600" dirty="0">
                <a:solidFill>
                  <a:srgbClr val="000000"/>
                </a:solidFill>
              </a:rPr>
              <a:t>Loran Butler</a:t>
            </a:r>
          </a:p>
          <a:p>
            <a:pPr algn="ctr"/>
            <a:r>
              <a:rPr lang="en-US" sz="6600" dirty="0">
                <a:solidFill>
                  <a:srgbClr val="000000"/>
                </a:solidFill>
              </a:rPr>
              <a:t>Crystal Reed</a:t>
            </a:r>
          </a:p>
          <a:p>
            <a:pPr algn="ctr"/>
            <a:r>
              <a:rPr lang="en-US" sz="6600" dirty="0">
                <a:solidFill>
                  <a:srgbClr val="000000"/>
                </a:solidFill>
              </a:rPr>
              <a:t>Carmen McClendon</a:t>
            </a:r>
          </a:p>
          <a:p>
            <a:endParaRPr lang="en-US" sz="6000" dirty="0">
              <a:solidFill>
                <a:srgbClr val="000000"/>
              </a:solidFill>
            </a:endParaRPr>
          </a:p>
          <a:p>
            <a:endParaRPr lang="en-US" dirty="0"/>
          </a:p>
        </p:txBody>
      </p:sp>
    </p:spTree>
    <p:extLst>
      <p:ext uri="{BB962C8B-B14F-4D97-AF65-F5344CB8AC3E}">
        <p14:creationId xmlns:p14="http://schemas.microsoft.com/office/powerpoint/2010/main" val="154198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265238"/>
          </a:xfrm>
        </p:spPr>
        <p:txBody>
          <a:bodyPr/>
          <a:lstStyle/>
          <a:p>
            <a:pPr lvl="0"/>
            <a:br>
              <a:rPr lang="en-US" sz="2800" dirty="0"/>
            </a:br>
            <a:r>
              <a:rPr lang="en-US" sz="2800" dirty="0"/>
              <a:t>Business and Financial Services</a:t>
            </a:r>
            <a:br>
              <a:rPr lang="en-US" sz="2800" dirty="0">
                <a:ln cmpd="thinThick">
                  <a:solidFill>
                    <a:scrgbClr r="0" g="0" b="0"/>
                  </a:solidFill>
                </a:ln>
                <a:effectLst>
                  <a:outerShdw blurRad="38100" dist="38100" dir="2700000" algn="tl">
                    <a:srgbClr val="000000">
                      <a:alpha val="43137"/>
                    </a:srgbClr>
                  </a:outerShdw>
                </a:effectLst>
                <a:cs typeface="Times New Roman" panose="02020603050405020304" pitchFamily="18" charset="0"/>
              </a:rPr>
            </a:br>
            <a:r>
              <a:rPr lang="en-US" sz="2800" dirty="0"/>
              <a:t>Organizational Structure</a:t>
            </a:r>
            <a:br>
              <a:rPr lang="en-US" sz="2400" dirty="0"/>
            </a:br>
            <a:endParaRPr lang="en-US" sz="2400" dirty="0"/>
          </a:p>
        </p:txBody>
      </p:sp>
      <p:graphicFrame>
        <p:nvGraphicFramePr>
          <p:cNvPr id="4" name="Diagram 3"/>
          <p:cNvGraphicFramePr/>
          <p:nvPr>
            <p:extLst>
              <p:ext uri="{D42A27DB-BD31-4B8C-83A1-F6EECF244321}">
                <p14:modId xmlns:p14="http://schemas.microsoft.com/office/powerpoint/2010/main" val="1249140553"/>
              </p:ext>
            </p:extLst>
          </p:nvPr>
        </p:nvGraphicFramePr>
        <p:xfrm>
          <a:off x="304800" y="1406706"/>
          <a:ext cx="8610600" cy="545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592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6200" y="1828800"/>
            <a:ext cx="8915400" cy="2852738"/>
          </a:xfrm>
        </p:spPr>
        <p:txBody>
          <a:bodyPr/>
          <a:lstStyle/>
          <a:p>
            <a:pPr eaLnBrk="1" hangingPunct="1"/>
            <a:r>
              <a:rPr lang="en-US" altLang="en-US" dirty="0">
                <a:solidFill>
                  <a:srgbClr val="000000"/>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3352800"/>
            <a:ext cx="6725174" cy="923330"/>
          </a:xfrm>
          <a:prstGeom prst="rect">
            <a:avLst/>
          </a:prstGeom>
        </p:spPr>
        <p:txBody>
          <a:bodyPr wrap="none">
            <a:spAutoFit/>
          </a:bodyPr>
          <a:lstStyle/>
          <a:p>
            <a:r>
              <a:rPr lang="en-US" altLang="en-US" sz="5400" b="1" dirty="0">
                <a:solidFill>
                  <a:srgbClr val="000000"/>
                </a:solidFill>
              </a:rPr>
              <a:t>Time Card Approval</a:t>
            </a:r>
            <a:endParaRPr lang="en-US" sz="5400" b="1" dirty="0"/>
          </a:p>
        </p:txBody>
      </p:sp>
    </p:spTree>
    <p:extLst>
      <p:ext uri="{BB962C8B-B14F-4D97-AF65-F5344CB8AC3E}">
        <p14:creationId xmlns:p14="http://schemas.microsoft.com/office/powerpoint/2010/main" val="19516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 y="-1"/>
            <a:ext cx="9015548" cy="1437841"/>
          </a:xfrm>
          <a:prstGeom prst="rect">
            <a:avLst/>
          </a:prstGeom>
        </p:spPr>
        <p:txBody>
          <a:bodyPr wrap="square">
            <a:spAutoFit/>
          </a:bodyPr>
          <a:lstStyle/>
          <a:p>
            <a:pPr algn="ctr"/>
            <a:r>
              <a:rPr lang="en-US" sz="4400" b="1" dirty="0"/>
              <a:t>Time</a:t>
            </a:r>
            <a:r>
              <a:rPr lang="en-US" b="1" dirty="0"/>
              <a:t> </a:t>
            </a:r>
            <a:r>
              <a:rPr lang="en-US" sz="4400" b="1" dirty="0"/>
              <a:t>Card Approvers/Managers Responsibility</a:t>
            </a:r>
          </a:p>
        </p:txBody>
      </p:sp>
      <p:sp>
        <p:nvSpPr>
          <p:cNvPr id="11" name="TextBox 10"/>
          <p:cNvSpPr txBox="1"/>
          <p:nvPr/>
        </p:nvSpPr>
        <p:spPr>
          <a:xfrm>
            <a:off x="88174" y="1524000"/>
            <a:ext cx="8991600" cy="5970865"/>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rgbClr val="000000"/>
                </a:solidFill>
              </a:rPr>
              <a:t>Train Employees how to clock in and out</a:t>
            </a:r>
          </a:p>
          <a:p>
            <a:endParaRPr lang="en-US" sz="3200" dirty="0">
              <a:solidFill>
                <a:srgbClr val="000000"/>
              </a:solidFill>
            </a:endParaRPr>
          </a:p>
          <a:p>
            <a:pPr marL="571500" indent="-571500">
              <a:buFont typeface="Arial" panose="020B0604020202020204" pitchFamily="34" charset="0"/>
              <a:buChar char="•"/>
            </a:pPr>
            <a:r>
              <a:rPr lang="en-US" sz="3200" dirty="0">
                <a:solidFill>
                  <a:srgbClr val="000000"/>
                </a:solidFill>
              </a:rPr>
              <a:t>Coach/report abusers (those that are not clocking in/out daily) to the appropriate Administrator</a:t>
            </a:r>
          </a:p>
          <a:p>
            <a:endParaRPr lang="en-US" sz="3200" dirty="0">
              <a:solidFill>
                <a:srgbClr val="000000"/>
              </a:solidFill>
            </a:endParaRPr>
          </a:p>
          <a:p>
            <a:pPr marL="571500" indent="-571500">
              <a:buFont typeface="Arial" panose="020B0604020202020204" pitchFamily="34" charset="0"/>
              <a:buChar char="•"/>
            </a:pPr>
            <a:r>
              <a:rPr lang="en-US" sz="3200" dirty="0">
                <a:solidFill>
                  <a:srgbClr val="000000"/>
                </a:solidFill>
              </a:rPr>
              <a:t>Require Employees to clock in no matter the time of arrival (for editing purposes) and clock out</a:t>
            </a:r>
          </a:p>
          <a:p>
            <a:pPr marL="571500" indent="-571500">
              <a:buFont typeface="Arial" panose="020B0604020202020204" pitchFamily="34" charset="0"/>
              <a:buChar char="•"/>
            </a:pPr>
            <a:endParaRPr lang="en-US" sz="3600" b="1" dirty="0">
              <a:solidFill>
                <a:srgbClr val="000000"/>
              </a:solidFill>
            </a:endParaRPr>
          </a:p>
          <a:p>
            <a:pPr marL="571500" indent="-571500">
              <a:buFont typeface="Arial" panose="020B0604020202020204" pitchFamily="34" charset="0"/>
              <a:buChar char="•"/>
            </a:pPr>
            <a:endParaRPr lang="en-US" sz="4000" b="1" dirty="0">
              <a:solidFill>
                <a:srgbClr val="000000"/>
              </a:solidFill>
            </a:endParaRPr>
          </a:p>
          <a:p>
            <a:r>
              <a:rPr lang="en-US" b="1" dirty="0">
                <a:solidFill>
                  <a:srgbClr val="000000"/>
                </a:solidFill>
              </a:rPr>
              <a:t> </a:t>
            </a:r>
          </a:p>
        </p:txBody>
      </p:sp>
    </p:spTree>
    <p:extLst>
      <p:ext uri="{BB962C8B-B14F-4D97-AF65-F5344CB8AC3E}">
        <p14:creationId xmlns:p14="http://schemas.microsoft.com/office/powerpoint/2010/main" val="249548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228600"/>
            <a:ext cx="8915400" cy="769441"/>
          </a:xfrm>
          <a:prstGeom prst="rect">
            <a:avLst/>
          </a:prstGeom>
          <a:noFill/>
        </p:spPr>
        <p:txBody>
          <a:bodyPr wrap="square" rtlCol="0">
            <a:spAutoFit/>
          </a:bodyPr>
          <a:lstStyle/>
          <a:p>
            <a:pPr algn="ctr"/>
            <a:r>
              <a:rPr lang="en-US" sz="4400" b="1" dirty="0"/>
              <a:t>Time Card Verification </a:t>
            </a:r>
          </a:p>
        </p:txBody>
      </p:sp>
      <p:sp>
        <p:nvSpPr>
          <p:cNvPr id="8" name="TextBox 7"/>
          <p:cNvSpPr txBox="1"/>
          <p:nvPr/>
        </p:nvSpPr>
        <p:spPr>
          <a:xfrm>
            <a:off x="185057" y="1676400"/>
            <a:ext cx="8839200" cy="4985980"/>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solidFill>
                  <a:srgbClr val="000000"/>
                </a:solidFill>
              </a:rPr>
              <a:t>Time clock Punch Records need to be verified </a:t>
            </a:r>
            <a:r>
              <a:rPr lang="en-US" sz="2000" b="1" dirty="0">
                <a:solidFill>
                  <a:srgbClr val="000000"/>
                </a:solidFill>
              </a:rPr>
              <a:t>DAILY.</a:t>
            </a:r>
          </a:p>
          <a:p>
            <a:pPr marL="285750" lvl="0" indent="-285750">
              <a:buFont typeface="Arial" panose="020B0604020202020204" pitchFamily="34" charset="0"/>
              <a:buChar char="•"/>
            </a:pPr>
            <a:endParaRPr lang="en-US" sz="2000" dirty="0">
              <a:solidFill>
                <a:srgbClr val="000000"/>
              </a:solidFill>
            </a:endParaRPr>
          </a:p>
          <a:p>
            <a:pPr marL="285750" lvl="0" indent="-285750">
              <a:buFont typeface="Arial" panose="020B0604020202020204" pitchFamily="34" charset="0"/>
              <a:buChar char="•"/>
            </a:pPr>
            <a:r>
              <a:rPr lang="en-US" sz="2000" dirty="0">
                <a:solidFill>
                  <a:srgbClr val="000000"/>
                </a:solidFill>
              </a:rPr>
              <a:t>In TEAMS go to Time Card Approval &gt; Punch Verification.</a:t>
            </a:r>
          </a:p>
          <a:p>
            <a:pPr marL="285750" lvl="0" indent="-285750">
              <a:buFont typeface="Arial" panose="020B0604020202020204" pitchFamily="34" charset="0"/>
              <a:buChar char="•"/>
            </a:pPr>
            <a:endParaRPr lang="en-US" sz="2000" dirty="0">
              <a:solidFill>
                <a:srgbClr val="000000"/>
              </a:solidFill>
            </a:endParaRPr>
          </a:p>
          <a:p>
            <a:pPr marL="285750" lvl="0" indent="-285750">
              <a:buFont typeface="Arial" panose="020B0604020202020204" pitchFamily="34" charset="0"/>
              <a:buChar char="•"/>
            </a:pPr>
            <a:r>
              <a:rPr lang="en-US" sz="2000" dirty="0">
                <a:solidFill>
                  <a:srgbClr val="000000"/>
                </a:solidFill>
              </a:rPr>
              <a:t>The Punch Verification page is used to review, edit and verify time clock punches and absences. </a:t>
            </a:r>
          </a:p>
          <a:p>
            <a:pPr marL="285750" lvl="0" indent="-285750">
              <a:buFont typeface="Arial" panose="020B0604020202020204" pitchFamily="34" charset="0"/>
              <a:buChar char="•"/>
            </a:pPr>
            <a:endParaRPr lang="en-US" sz="2000" dirty="0">
              <a:solidFill>
                <a:srgbClr val="000000"/>
              </a:solidFill>
            </a:endParaRPr>
          </a:p>
          <a:p>
            <a:pPr marL="285750" indent="-285750">
              <a:buFont typeface="Arial" panose="020B0604020202020204" pitchFamily="34" charset="0"/>
              <a:buChar char="•"/>
            </a:pPr>
            <a:r>
              <a:rPr lang="en-US" sz="2000" dirty="0">
                <a:solidFill>
                  <a:srgbClr val="000000"/>
                </a:solidFill>
              </a:rPr>
              <a:t>Real time punches can be viewed on this page as they are entered on the time clock. Same day editing, adding and adjusting of punches.</a:t>
            </a:r>
          </a:p>
          <a:p>
            <a:pPr marL="285750" indent="-285750">
              <a:buFont typeface="Arial" panose="020B0604020202020204" pitchFamily="34" charset="0"/>
              <a:buChar char="•"/>
            </a:pPr>
            <a:endParaRPr lang="en-US" sz="2000" dirty="0">
              <a:solidFill>
                <a:srgbClr val="000000"/>
              </a:solidFill>
            </a:endParaRPr>
          </a:p>
          <a:p>
            <a:pPr marL="285750" lvl="0" indent="-285750">
              <a:buFont typeface="Arial" panose="020B0604020202020204" pitchFamily="34" charset="0"/>
              <a:buChar char="•"/>
            </a:pPr>
            <a:r>
              <a:rPr lang="en-US" sz="2000" dirty="0">
                <a:solidFill>
                  <a:srgbClr val="000000"/>
                </a:solidFill>
              </a:rPr>
              <a:t>It is very important to remember that employees </a:t>
            </a:r>
            <a:r>
              <a:rPr lang="en-US" sz="2000" u="sng" dirty="0">
                <a:solidFill>
                  <a:srgbClr val="000000"/>
                </a:solidFill>
              </a:rPr>
              <a:t>cannot</a:t>
            </a:r>
            <a:r>
              <a:rPr lang="en-US" sz="2000" dirty="0">
                <a:solidFill>
                  <a:srgbClr val="000000"/>
                </a:solidFill>
              </a:rPr>
              <a:t> approve their time card in the Employee Service Center until the Time Clock Manager verifies and processes the punch records.  Once punch records have been verified and processed, then the time cards are built for the employees and final approvers.</a:t>
            </a:r>
          </a:p>
          <a:p>
            <a:endParaRPr lang="en-US" dirty="0">
              <a:solidFill>
                <a:srgbClr val="000000"/>
              </a:solidFill>
            </a:endParaRPr>
          </a:p>
        </p:txBody>
      </p:sp>
    </p:spTree>
    <p:extLst>
      <p:ext uri="{BB962C8B-B14F-4D97-AF65-F5344CB8AC3E}">
        <p14:creationId xmlns:p14="http://schemas.microsoft.com/office/powerpoint/2010/main" val="398639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1447368"/>
            <a:ext cx="8305800" cy="2384836"/>
          </a:xfrm>
          <a:prstGeom prst="rect">
            <a:avLst/>
          </a:prstGeom>
        </p:spPr>
      </p:pic>
      <p:pic>
        <p:nvPicPr>
          <p:cNvPr id="7" name="Picture 6"/>
          <p:cNvPicPr>
            <a:picLocks noChangeAspect="1"/>
          </p:cNvPicPr>
          <p:nvPr/>
        </p:nvPicPr>
        <p:blipFill>
          <a:blip r:embed="rId3"/>
          <a:stretch>
            <a:fillRect/>
          </a:stretch>
        </p:blipFill>
        <p:spPr>
          <a:xfrm>
            <a:off x="6880517" y="4191000"/>
            <a:ext cx="1821523" cy="1600441"/>
          </a:xfrm>
          <a:prstGeom prst="rect">
            <a:avLst/>
          </a:prstGeom>
        </p:spPr>
      </p:pic>
      <p:cxnSp>
        <p:nvCxnSpPr>
          <p:cNvPr id="15" name="Straight Arrow Connector 14"/>
          <p:cNvCxnSpPr/>
          <p:nvPr/>
        </p:nvCxnSpPr>
        <p:spPr>
          <a:xfrm flipH="1" flipV="1">
            <a:off x="5580017" y="1981200"/>
            <a:ext cx="1524000" cy="259080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104017" y="3352800"/>
            <a:ext cx="1143000" cy="121920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p:nvPr/>
        </p:nvPicPr>
        <p:blipFill>
          <a:blip r:embed="rId4">
            <a:extLst>
              <a:ext uri="{28A0092B-C50C-407E-A947-70E740481C1C}">
                <a14:useLocalDpi xmlns:a14="http://schemas.microsoft.com/office/drawing/2010/main" val="0"/>
              </a:ext>
            </a:extLst>
          </a:blip>
          <a:srcRect/>
          <a:stretch>
            <a:fillRect/>
          </a:stretch>
        </p:blipFill>
        <p:spPr bwMode="auto">
          <a:xfrm>
            <a:off x="228600" y="3962400"/>
            <a:ext cx="5943600" cy="2759710"/>
          </a:xfrm>
          <a:prstGeom prst="rect">
            <a:avLst/>
          </a:prstGeom>
          <a:noFill/>
        </p:spPr>
      </p:pic>
      <p:sp>
        <p:nvSpPr>
          <p:cNvPr id="19" name="Rectangle 18"/>
          <p:cNvSpPr/>
          <p:nvPr/>
        </p:nvSpPr>
        <p:spPr>
          <a:xfrm>
            <a:off x="3231376" y="3244334"/>
            <a:ext cx="2681247" cy="369332"/>
          </a:xfrm>
          <a:prstGeom prst="rect">
            <a:avLst/>
          </a:prstGeom>
        </p:spPr>
        <p:txBody>
          <a:bodyPr wrap="none">
            <a:spAutoFit/>
          </a:bodyPr>
          <a:lstStyle/>
          <a:p>
            <a:pPr algn="ctr"/>
            <a:r>
              <a:rPr lang="en-US" b="1" dirty="0"/>
              <a:t>Time Card Verification </a:t>
            </a:r>
          </a:p>
        </p:txBody>
      </p:sp>
      <p:sp>
        <p:nvSpPr>
          <p:cNvPr id="20" name="Rectangle 19"/>
          <p:cNvSpPr/>
          <p:nvPr/>
        </p:nvSpPr>
        <p:spPr>
          <a:xfrm>
            <a:off x="3231376" y="3244334"/>
            <a:ext cx="2681247" cy="369332"/>
          </a:xfrm>
          <a:prstGeom prst="rect">
            <a:avLst/>
          </a:prstGeom>
        </p:spPr>
        <p:txBody>
          <a:bodyPr wrap="none">
            <a:spAutoFit/>
          </a:bodyPr>
          <a:lstStyle/>
          <a:p>
            <a:pPr algn="ctr"/>
            <a:r>
              <a:rPr lang="en-US" b="1" dirty="0"/>
              <a:t>Time Card Verification </a:t>
            </a:r>
          </a:p>
        </p:txBody>
      </p:sp>
      <p:sp>
        <p:nvSpPr>
          <p:cNvPr id="22" name="TextBox 21"/>
          <p:cNvSpPr txBox="1"/>
          <p:nvPr/>
        </p:nvSpPr>
        <p:spPr>
          <a:xfrm>
            <a:off x="76200" y="0"/>
            <a:ext cx="8991599" cy="1384995"/>
          </a:xfrm>
          <a:prstGeom prst="rect">
            <a:avLst/>
          </a:prstGeom>
          <a:noFill/>
        </p:spPr>
        <p:txBody>
          <a:bodyPr wrap="square" rtlCol="0">
            <a:spAutoFit/>
          </a:bodyPr>
          <a:lstStyle/>
          <a:p>
            <a:pPr algn="ctr"/>
            <a:r>
              <a:rPr lang="en-US" sz="2800" b="1" dirty="0"/>
              <a:t>Time Card </a:t>
            </a:r>
          </a:p>
          <a:p>
            <a:pPr algn="ctr"/>
            <a:r>
              <a:rPr lang="en-US" sz="2800" b="1" dirty="0"/>
              <a:t>Punch Verification Tab</a:t>
            </a:r>
          </a:p>
          <a:p>
            <a:pPr algn="ctr"/>
            <a:r>
              <a:rPr lang="en-US" sz="2800" b="1" dirty="0"/>
              <a:t>Status Definition</a:t>
            </a:r>
          </a:p>
        </p:txBody>
      </p:sp>
    </p:spTree>
    <p:extLst>
      <p:ext uri="{BB962C8B-B14F-4D97-AF65-F5344CB8AC3E}">
        <p14:creationId xmlns:p14="http://schemas.microsoft.com/office/powerpoint/2010/main" val="309958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199" y="1524000"/>
            <a:ext cx="8991599" cy="1015663"/>
          </a:xfrm>
          <a:prstGeom prst="rect">
            <a:avLst/>
          </a:prstGeom>
          <a:noFill/>
        </p:spPr>
        <p:txBody>
          <a:bodyPr wrap="square" rtlCol="0">
            <a:spAutoFit/>
          </a:bodyPr>
          <a:lstStyle/>
          <a:p>
            <a:r>
              <a:rPr lang="en-US" sz="2000" b="1" dirty="0">
                <a:solidFill>
                  <a:srgbClr val="000000"/>
                </a:solidFill>
              </a:rPr>
              <a:t>Missing Dates </a:t>
            </a:r>
            <a:r>
              <a:rPr lang="en-US" sz="2000" dirty="0">
                <a:solidFill>
                  <a:srgbClr val="000000"/>
                </a:solidFill>
              </a:rPr>
              <a:t>– indicates an employee has scheduled hours but has not clocked in.  This is a useful tool to verify if an employee needs to report an absence in the Employee Service Center</a:t>
            </a:r>
          </a:p>
        </p:txBody>
      </p:sp>
      <p:sp>
        <p:nvSpPr>
          <p:cNvPr id="8" name="TextBox 7"/>
          <p:cNvSpPr txBox="1"/>
          <p:nvPr/>
        </p:nvSpPr>
        <p:spPr>
          <a:xfrm>
            <a:off x="76200" y="87086"/>
            <a:ext cx="8991599" cy="1384995"/>
          </a:xfrm>
          <a:prstGeom prst="rect">
            <a:avLst/>
          </a:prstGeom>
          <a:noFill/>
        </p:spPr>
        <p:txBody>
          <a:bodyPr wrap="square" rtlCol="0">
            <a:spAutoFit/>
          </a:bodyPr>
          <a:lstStyle/>
          <a:p>
            <a:pPr algn="ctr"/>
            <a:r>
              <a:rPr lang="en-US" sz="2800" b="1" dirty="0"/>
              <a:t>Time Card </a:t>
            </a:r>
          </a:p>
          <a:p>
            <a:pPr algn="ctr"/>
            <a:r>
              <a:rPr lang="en-US" sz="2800" b="1" dirty="0"/>
              <a:t>Punch Verification Tab</a:t>
            </a:r>
          </a:p>
          <a:p>
            <a:pPr algn="ctr"/>
            <a:r>
              <a:rPr lang="en-US" sz="2800" b="1" dirty="0"/>
              <a:t>Status Missing Dates</a:t>
            </a:r>
          </a:p>
        </p:txBody>
      </p:sp>
      <p:pic>
        <p:nvPicPr>
          <p:cNvPr id="9" name="Picture 8"/>
          <p:cNvPicPr>
            <a:picLocks noChangeAspect="1"/>
          </p:cNvPicPr>
          <p:nvPr/>
        </p:nvPicPr>
        <p:blipFill rotWithShape="1">
          <a:blip r:embed="rId2"/>
          <a:srcRect b="36423"/>
          <a:stretch/>
        </p:blipFill>
        <p:spPr>
          <a:xfrm>
            <a:off x="76198" y="2819400"/>
            <a:ext cx="8991599" cy="3339947"/>
          </a:xfrm>
          <a:prstGeom prst="rect">
            <a:avLst/>
          </a:prstGeom>
        </p:spPr>
      </p:pic>
      <p:sp>
        <p:nvSpPr>
          <p:cNvPr id="10" name="Oval 9"/>
          <p:cNvSpPr/>
          <p:nvPr/>
        </p:nvSpPr>
        <p:spPr>
          <a:xfrm>
            <a:off x="4953000" y="3581400"/>
            <a:ext cx="11430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5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400" y="1447800"/>
            <a:ext cx="6232712" cy="2057400"/>
          </a:xfrm>
          <a:prstGeom prst="rect">
            <a:avLst/>
          </a:prstGeom>
        </p:spPr>
      </p:pic>
      <p:sp>
        <p:nvSpPr>
          <p:cNvPr id="5" name="Rectangle 4"/>
          <p:cNvSpPr/>
          <p:nvPr/>
        </p:nvSpPr>
        <p:spPr>
          <a:xfrm>
            <a:off x="152400" y="3200400"/>
            <a:ext cx="1387288" cy="2571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2133600" y="3200400"/>
            <a:ext cx="3657600" cy="2571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p:nvPicPr>
        <p:blipFill>
          <a:blip r:embed="rId3"/>
          <a:stretch>
            <a:fillRect/>
          </a:stretch>
        </p:blipFill>
        <p:spPr>
          <a:xfrm>
            <a:off x="156754" y="4343401"/>
            <a:ext cx="6229835" cy="1981200"/>
          </a:xfrm>
          <a:prstGeom prst="rect">
            <a:avLst/>
          </a:prstGeom>
        </p:spPr>
      </p:pic>
      <p:sp>
        <p:nvSpPr>
          <p:cNvPr id="8" name="TextBox 7"/>
          <p:cNvSpPr txBox="1"/>
          <p:nvPr/>
        </p:nvSpPr>
        <p:spPr>
          <a:xfrm>
            <a:off x="6629400" y="1524000"/>
            <a:ext cx="2286000" cy="1200329"/>
          </a:xfrm>
          <a:prstGeom prst="rect">
            <a:avLst/>
          </a:prstGeom>
          <a:noFill/>
        </p:spPr>
        <p:txBody>
          <a:bodyPr wrap="square" rtlCol="0">
            <a:spAutoFit/>
          </a:bodyPr>
          <a:lstStyle/>
          <a:p>
            <a:r>
              <a:rPr lang="en-US" b="1" dirty="0">
                <a:solidFill>
                  <a:srgbClr val="000000"/>
                </a:solidFill>
              </a:rPr>
              <a:t>Missing date of 5/8/17- Employee did not punch in/out on that day</a:t>
            </a:r>
          </a:p>
        </p:txBody>
      </p:sp>
      <p:cxnSp>
        <p:nvCxnSpPr>
          <p:cNvPr id="12" name="Straight Arrow Connector 11"/>
          <p:cNvCxnSpPr/>
          <p:nvPr/>
        </p:nvCxnSpPr>
        <p:spPr>
          <a:xfrm flipH="1">
            <a:off x="1981200" y="2215605"/>
            <a:ext cx="4648200" cy="10609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11685" y="2800642"/>
            <a:ext cx="2286000" cy="1200329"/>
          </a:xfrm>
          <a:prstGeom prst="rect">
            <a:avLst/>
          </a:prstGeom>
          <a:noFill/>
        </p:spPr>
        <p:txBody>
          <a:bodyPr wrap="square" rtlCol="0">
            <a:spAutoFit/>
          </a:bodyPr>
          <a:lstStyle/>
          <a:p>
            <a:r>
              <a:rPr lang="en-US" b="1" dirty="0">
                <a:solidFill>
                  <a:srgbClr val="000000"/>
                </a:solidFill>
              </a:rPr>
              <a:t>Verify if absence reported using the Employee Search Tab</a:t>
            </a:r>
          </a:p>
        </p:txBody>
      </p:sp>
      <p:cxnSp>
        <p:nvCxnSpPr>
          <p:cNvPr id="17" name="Straight Arrow Connector 16"/>
          <p:cNvCxnSpPr>
            <a:stCxn id="13" idx="1"/>
          </p:cNvCxnSpPr>
          <p:nvPr/>
        </p:nvCxnSpPr>
        <p:spPr>
          <a:xfrm flipH="1">
            <a:off x="2460173" y="3400807"/>
            <a:ext cx="4251512" cy="9971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89914" y="4570546"/>
            <a:ext cx="2286000" cy="646331"/>
          </a:xfrm>
          <a:prstGeom prst="rect">
            <a:avLst/>
          </a:prstGeom>
          <a:noFill/>
        </p:spPr>
        <p:txBody>
          <a:bodyPr wrap="square" rtlCol="0">
            <a:spAutoFit/>
          </a:bodyPr>
          <a:lstStyle/>
          <a:p>
            <a:r>
              <a:rPr lang="en-US" b="1" dirty="0">
                <a:solidFill>
                  <a:srgbClr val="000000"/>
                </a:solidFill>
              </a:rPr>
              <a:t>No absence reported</a:t>
            </a:r>
          </a:p>
        </p:txBody>
      </p:sp>
      <p:cxnSp>
        <p:nvCxnSpPr>
          <p:cNvPr id="24" name="Straight Arrow Connector 23"/>
          <p:cNvCxnSpPr>
            <a:stCxn id="22" idx="1"/>
          </p:cNvCxnSpPr>
          <p:nvPr/>
        </p:nvCxnSpPr>
        <p:spPr>
          <a:xfrm flipH="1">
            <a:off x="3581400" y="4893712"/>
            <a:ext cx="3108514" cy="2116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54577" y="132080"/>
            <a:ext cx="8823514" cy="1200329"/>
          </a:xfrm>
          <a:prstGeom prst="rect">
            <a:avLst/>
          </a:prstGeom>
        </p:spPr>
        <p:txBody>
          <a:bodyPr wrap="square">
            <a:spAutoFit/>
          </a:bodyPr>
          <a:lstStyle/>
          <a:p>
            <a:pPr algn="ctr"/>
            <a:r>
              <a:rPr lang="en-US" sz="2400" b="1" dirty="0"/>
              <a:t>Time Card </a:t>
            </a:r>
          </a:p>
          <a:p>
            <a:pPr algn="ctr"/>
            <a:r>
              <a:rPr lang="en-US" sz="2400" b="1" dirty="0"/>
              <a:t>Punch Verification Tab</a:t>
            </a:r>
          </a:p>
          <a:p>
            <a:pPr algn="ctr"/>
            <a:r>
              <a:rPr lang="en-US" sz="2400" b="1" dirty="0"/>
              <a:t>Status – Missing Dates Example </a:t>
            </a:r>
          </a:p>
        </p:txBody>
      </p:sp>
    </p:spTree>
    <p:extLst>
      <p:ext uri="{BB962C8B-B14F-4D97-AF65-F5344CB8AC3E}">
        <p14:creationId xmlns:p14="http://schemas.microsoft.com/office/powerpoint/2010/main" val="351867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1600200"/>
            <a:ext cx="8832669" cy="2315463"/>
          </a:xfrm>
          <a:prstGeom prst="rect">
            <a:avLst/>
          </a:prstGeom>
          <a:ln>
            <a:solidFill>
              <a:srgbClr val="FF0000"/>
            </a:solidFill>
          </a:ln>
        </p:spPr>
      </p:pic>
      <p:sp>
        <p:nvSpPr>
          <p:cNvPr id="5" name="TextBox 4"/>
          <p:cNvSpPr txBox="1"/>
          <p:nvPr/>
        </p:nvSpPr>
        <p:spPr>
          <a:xfrm>
            <a:off x="152400" y="4191000"/>
            <a:ext cx="8763000" cy="369332"/>
          </a:xfrm>
          <a:prstGeom prst="rect">
            <a:avLst/>
          </a:prstGeom>
          <a:noFill/>
        </p:spPr>
        <p:txBody>
          <a:bodyPr wrap="square" rtlCol="0">
            <a:spAutoFit/>
          </a:bodyPr>
          <a:lstStyle/>
          <a:p>
            <a:r>
              <a:rPr lang="en-US" b="1" dirty="0">
                <a:solidFill>
                  <a:srgbClr val="000000"/>
                </a:solidFill>
              </a:rPr>
              <a:t>Filtering by Function</a:t>
            </a:r>
          </a:p>
        </p:txBody>
      </p:sp>
      <p:sp>
        <p:nvSpPr>
          <p:cNvPr id="6" name="Oval 5"/>
          <p:cNvSpPr/>
          <p:nvPr/>
        </p:nvSpPr>
        <p:spPr>
          <a:xfrm>
            <a:off x="1676400" y="2133600"/>
            <a:ext cx="10668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152400"/>
            <a:ext cx="8763000" cy="1015663"/>
          </a:xfrm>
          <a:prstGeom prst="rect">
            <a:avLst/>
          </a:prstGeom>
        </p:spPr>
        <p:txBody>
          <a:bodyPr wrap="square">
            <a:spAutoFit/>
          </a:bodyPr>
          <a:lstStyle/>
          <a:p>
            <a:pPr algn="ctr"/>
            <a:r>
              <a:rPr lang="en-US" sz="2000" b="1" dirty="0"/>
              <a:t>Time Card </a:t>
            </a:r>
          </a:p>
          <a:p>
            <a:pPr algn="ctr"/>
            <a:r>
              <a:rPr lang="en-US" sz="2000" b="1" dirty="0"/>
              <a:t>Punch Verification Tab</a:t>
            </a:r>
          </a:p>
          <a:p>
            <a:pPr algn="ctr"/>
            <a:r>
              <a:rPr lang="en-US" sz="2000" b="1" dirty="0"/>
              <a:t>Status – Missing Dates Example </a:t>
            </a:r>
          </a:p>
        </p:txBody>
      </p:sp>
    </p:spTree>
    <p:extLst>
      <p:ext uri="{BB962C8B-B14F-4D97-AF65-F5344CB8AC3E}">
        <p14:creationId xmlns:p14="http://schemas.microsoft.com/office/powerpoint/2010/main" val="3386863821"/>
      </p:ext>
    </p:extLst>
  </p:cSld>
  <p:clrMapOvr>
    <a:masterClrMapping/>
  </p:clrMapOvr>
</p:sld>
</file>

<file path=ppt/theme/theme1.xml><?xml version="1.0" encoding="utf-8"?>
<a:theme xmlns:a="http://schemas.openxmlformats.org/drawingml/2006/main" name="Office Theme">
  <a:themeElements>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 J. Heinz Policy A&amp;B V8 06.06.16 [Compatibility Mode]" id="{22F9CEAE-F86C-49E1-8D12-4F1F0C8FB39B}" vid="{13C8138F-7C92-4B3C-A5BA-AF6DA809C8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 J. Heinz Policy A&amp;B V8 06.06.16</Template>
  <TotalTime>736</TotalTime>
  <Words>1317</Words>
  <Application>Microsoft Office PowerPoint</Application>
  <PresentationFormat>On-screen Show (4:3)</PresentationFormat>
  <Paragraphs>161</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DeSoto ISD – Finance Department Professional Development </vt:lpstr>
      <vt:lpstr> Business and Financial Services Organizational Structure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DeSoto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Gerald Andrews, Monique Burnom, Carmen McClendon &amp; Richard Means Northwood University Integration &amp; Implementation – MBA 676 Dr. Adam Guerrero June 6, 2016</dc:title>
  <dc:creator>McClendon, Carmen</dc:creator>
  <cp:lastModifiedBy>Andrea Hall</cp:lastModifiedBy>
  <cp:revision>77</cp:revision>
  <cp:lastPrinted>1601-01-01T00:00:00Z</cp:lastPrinted>
  <dcterms:created xsi:type="dcterms:W3CDTF">2017-10-25T19:34:35Z</dcterms:created>
  <dcterms:modified xsi:type="dcterms:W3CDTF">2019-08-29T21:47:19Z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