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2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5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142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14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33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4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51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5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9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3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2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3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8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1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6E00-B726-4BE8-AC86-B40DF20F55CC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D623A1-ED2B-442E-BE30-7195087C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8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FUNDRAISERS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GUIDANCE FOR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Competitive Foods</a:t>
            </a:r>
          </a:p>
          <a:p>
            <a:r>
              <a:rPr lang="en-US" sz="2800" dirty="0" smtClean="0"/>
              <a:t>Fundraiser Exempt Policy</a:t>
            </a:r>
          </a:p>
          <a:p>
            <a:r>
              <a:rPr lang="en-US" sz="2800" dirty="0" smtClean="0"/>
              <a:t>Restrictions</a:t>
            </a:r>
          </a:p>
          <a:p>
            <a:r>
              <a:rPr lang="en-US" sz="2800" dirty="0" smtClean="0"/>
              <a:t>What items can be offered as fundraisers during the school day on non-exempt days?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7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Competitive Foods?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Competitive Foods are foods or beverages sold during the school</a:t>
            </a:r>
          </a:p>
          <a:p>
            <a:r>
              <a:rPr lang="en-US" sz="2000" dirty="0" smtClean="0"/>
              <a:t>day that are not part of the reimbursable meal. The school day</a:t>
            </a:r>
          </a:p>
          <a:p>
            <a:r>
              <a:rPr lang="en-US" sz="2000" dirty="0" smtClean="0"/>
              <a:t>begins </a:t>
            </a:r>
            <a:r>
              <a:rPr lang="en-US" sz="2000" dirty="0"/>
              <a:t>at midnight and ends 30 minutes after the official school</a:t>
            </a:r>
          </a:p>
          <a:p>
            <a:r>
              <a:rPr lang="en-US" sz="2000" dirty="0"/>
              <a:t>day ends. You can review the nutrition standards by visiting</a:t>
            </a:r>
          </a:p>
          <a:p>
            <a:r>
              <a:rPr lang="en-US" sz="2000" dirty="0"/>
              <a:t>www.SquareMeals.org/SmartSnacks.</a:t>
            </a:r>
          </a:p>
        </p:txBody>
      </p:sp>
    </p:spTree>
    <p:extLst>
      <p:ext uri="{BB962C8B-B14F-4D97-AF65-F5344CB8AC3E}">
        <p14:creationId xmlns:p14="http://schemas.microsoft.com/office/powerpoint/2010/main" val="414525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 Exempt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What is Allowed?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Texas policy allows six </a:t>
            </a:r>
            <a:r>
              <a:rPr lang="en-US" dirty="0" smtClean="0"/>
              <a:t>days per </a:t>
            </a:r>
            <a:r>
              <a:rPr lang="en-US" dirty="0"/>
              <a:t>campus per school year to sell</a:t>
            </a:r>
          </a:p>
          <a:p>
            <a:pPr marL="0" indent="0">
              <a:buNone/>
            </a:pPr>
            <a:r>
              <a:rPr lang="en-US" dirty="0"/>
              <a:t>foods or beverages on campus that do not have to meet federal</a:t>
            </a:r>
          </a:p>
          <a:p>
            <a:pPr marL="0" indent="0">
              <a:buNone/>
            </a:pPr>
            <a:r>
              <a:rPr lang="en-US" dirty="0"/>
              <a:t>nutrition standards.</a:t>
            </a:r>
          </a:p>
          <a:p>
            <a:pPr marL="0" indent="0">
              <a:buNone/>
            </a:pPr>
            <a:r>
              <a:rPr lang="en-US" dirty="0"/>
              <a:t>Fundraisers that include food or beverage items that do not meet</a:t>
            </a:r>
          </a:p>
          <a:p>
            <a:pPr marL="0" indent="0">
              <a:buNone/>
            </a:pPr>
            <a:r>
              <a:rPr lang="en-US" dirty="0"/>
              <a:t>the competitive food nutritional standards, and are intended to be</a:t>
            </a:r>
          </a:p>
          <a:p>
            <a:pPr marL="0" indent="0">
              <a:buNone/>
            </a:pPr>
            <a:r>
              <a:rPr lang="en-US" dirty="0"/>
              <a:t>consumed at a school, must be sold outside the school day or </a:t>
            </a:r>
            <a:r>
              <a:rPr lang="en-US" dirty="0" smtClean="0"/>
              <a:t>on</a:t>
            </a:r>
          </a:p>
          <a:p>
            <a:pPr marL="0" indent="0">
              <a:buNone/>
            </a:pPr>
            <a:r>
              <a:rPr lang="en-US" dirty="0" smtClean="0"/>
              <a:t>exempt </a:t>
            </a:r>
            <a:r>
              <a:rPr lang="en-US" dirty="0"/>
              <a:t>days only.</a:t>
            </a:r>
          </a:p>
        </p:txBody>
      </p:sp>
    </p:spTree>
    <p:extLst>
      <p:ext uri="{BB962C8B-B14F-4D97-AF65-F5344CB8AC3E}">
        <p14:creationId xmlns:p14="http://schemas.microsoft.com/office/powerpoint/2010/main" val="364170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 Exempt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What is considered a School Campus?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school campus includes all areas that students can access</a:t>
            </a:r>
          </a:p>
          <a:p>
            <a:pPr marL="0" indent="0">
              <a:buNone/>
            </a:pPr>
            <a:r>
              <a:rPr lang="en-US" sz="2000" dirty="0"/>
              <a:t>during the school day, such as performing arts centers, alternative</a:t>
            </a:r>
          </a:p>
          <a:p>
            <a:pPr marL="0" indent="0">
              <a:buNone/>
            </a:pPr>
            <a:r>
              <a:rPr lang="en-US" sz="2000" dirty="0"/>
              <a:t>campuses, sports stadiums and other areas under the jurisdiction</a:t>
            </a:r>
          </a:p>
          <a:p>
            <a:pPr marL="0" indent="0">
              <a:buNone/>
            </a:pPr>
            <a:r>
              <a:rPr lang="en-US" sz="2000" dirty="0"/>
              <a:t>of the school district.</a:t>
            </a:r>
          </a:p>
        </p:txBody>
      </p:sp>
    </p:spTree>
    <p:extLst>
      <p:ext uri="{BB962C8B-B14F-4D97-AF65-F5344CB8AC3E}">
        <p14:creationId xmlns:p14="http://schemas.microsoft.com/office/powerpoint/2010/main" val="271212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 Exempt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Where can exempt fundraisers take place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Exempt foods or beverages may be sold anywhere on campus</a:t>
            </a:r>
          </a:p>
          <a:p>
            <a:pPr marL="0" indent="0">
              <a:buNone/>
            </a:pPr>
            <a:r>
              <a:rPr lang="en-US" sz="2000" dirty="0"/>
              <a:t>except during meal service times in areas where school meals are</a:t>
            </a:r>
          </a:p>
          <a:p>
            <a:pPr marL="0" indent="0">
              <a:buNone/>
            </a:pPr>
            <a:r>
              <a:rPr lang="en-US" sz="2000" dirty="0"/>
              <a:t>sold or consumed.</a:t>
            </a:r>
          </a:p>
        </p:txBody>
      </p:sp>
    </p:spTree>
    <p:extLst>
      <p:ext uri="{BB962C8B-B14F-4D97-AF65-F5344CB8AC3E}">
        <p14:creationId xmlns:p14="http://schemas.microsoft.com/office/powerpoint/2010/main" val="204978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 Exempt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How are exempt days established 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Entities operating National School Lunch and Breakfast Programs</a:t>
            </a:r>
          </a:p>
          <a:p>
            <a:pPr marL="0" indent="0">
              <a:buNone/>
            </a:pPr>
            <a:r>
              <a:rPr lang="en-US" dirty="0"/>
              <a:t>establish the number of exempt fundraisers days by incorporating</a:t>
            </a:r>
          </a:p>
          <a:p>
            <a:pPr marL="0" indent="0">
              <a:buNone/>
            </a:pPr>
            <a:r>
              <a:rPr lang="en-US" dirty="0"/>
              <a:t>them into their local wellness policy.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00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 (non-exempt days)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What can be sold?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foods or beverages sold at ALL grade levels on</a:t>
            </a:r>
          </a:p>
          <a:p>
            <a:pPr marL="0" indent="0">
              <a:buNone/>
            </a:pPr>
            <a:r>
              <a:rPr lang="en-US" dirty="0"/>
              <a:t>non-exempt days must meet the nutrition </a:t>
            </a:r>
            <a:r>
              <a:rPr lang="en-US" dirty="0" smtClean="0"/>
              <a:t>requirements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b="1" dirty="0" smtClean="0"/>
              <a:t>What can be given away?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no restrictions on foods or beverages given away</a:t>
            </a:r>
          </a:p>
          <a:p>
            <a:pPr marL="0" indent="0">
              <a:buNone/>
            </a:pPr>
            <a:r>
              <a:rPr lang="en-US" dirty="0"/>
              <a:t>including foods or beverages at events such as field days and</a:t>
            </a:r>
          </a:p>
          <a:p>
            <a:pPr marL="0" indent="0">
              <a:buNone/>
            </a:pPr>
            <a:r>
              <a:rPr lang="en-US" dirty="0"/>
              <a:t>birthday parties.</a:t>
            </a:r>
          </a:p>
        </p:txBody>
      </p:sp>
    </p:spTree>
    <p:extLst>
      <p:ext uri="{BB962C8B-B14F-4D97-AF65-F5344CB8AC3E}">
        <p14:creationId xmlns:p14="http://schemas.microsoft.com/office/powerpoint/2010/main" val="372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WHAT ITEMS CAN BE OFFERED AS</a:t>
            </a:r>
            <a:br>
              <a:rPr lang="en-US" sz="2800" b="1" dirty="0"/>
            </a:br>
            <a:r>
              <a:rPr lang="en-US" sz="2800" b="1" dirty="0"/>
              <a:t>FUNDRAISERS DURING THE SCHOOL DAY</a:t>
            </a:r>
            <a:br>
              <a:rPr lang="en-US" sz="2800" b="1" dirty="0"/>
            </a:br>
            <a:r>
              <a:rPr lang="fr-FR" sz="2800" b="1" dirty="0"/>
              <a:t>ON NON-EXEMPT DAYS</a:t>
            </a:r>
            <a:r>
              <a:rPr lang="fr-FR" sz="2800" b="1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Food items that meet competitive food </a:t>
            </a:r>
            <a:r>
              <a:rPr lang="en-US" dirty="0" smtClean="0"/>
              <a:t>nutrition standards </a:t>
            </a:r>
            <a:r>
              <a:rPr lang="en-US" dirty="0"/>
              <a:t>such as pumpkin bread with </a:t>
            </a:r>
            <a:r>
              <a:rPr lang="en-US" dirty="0" smtClean="0"/>
              <a:t>whole grain-rich </a:t>
            </a:r>
            <a:r>
              <a:rPr lang="en-US" dirty="0"/>
              <a:t>flour, air-popped popcorn and trail mixes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Food items that are not intended to be consumed </a:t>
            </a:r>
            <a:r>
              <a:rPr lang="en-US" dirty="0" smtClean="0"/>
              <a:t>at school </a:t>
            </a:r>
            <a:r>
              <a:rPr lang="en-US" dirty="0"/>
              <a:t>including, but not limited to, </a:t>
            </a:r>
            <a:r>
              <a:rPr lang="en-US" dirty="0" smtClean="0"/>
              <a:t>ready-to-bake cookie dough </a:t>
            </a:r>
            <a:r>
              <a:rPr lang="en-US" dirty="0"/>
              <a:t>or build-your-own-pizza kits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Non-food items such as wristbands, wrapping </a:t>
            </a:r>
            <a:r>
              <a:rPr lang="en-US" dirty="0" smtClean="0"/>
              <a:t>paper, candles </a:t>
            </a:r>
            <a:r>
              <a:rPr lang="en-US" dirty="0"/>
              <a:t>and magazines are alternate options.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313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396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FUNDRAISERS</vt:lpstr>
      <vt:lpstr>Topics of Clarification</vt:lpstr>
      <vt:lpstr>What are Competitive Foods?</vt:lpstr>
      <vt:lpstr>Fundraiser Exempt Policy</vt:lpstr>
      <vt:lpstr>Fundraiser Exempt Policy</vt:lpstr>
      <vt:lpstr>Fundraiser Exempt Policy</vt:lpstr>
      <vt:lpstr>Fundraiser Exempt Policy</vt:lpstr>
      <vt:lpstr>Restrictions (non-exempt days)</vt:lpstr>
      <vt:lpstr>WHAT ITEMS CAN BE OFFERED AS FUNDRAISERS DURING THE SCHOOL DAY ON NON-EXEMPT DAYS?</vt:lpstr>
    </vt:vector>
  </TitlesOfParts>
  <Company>Compass Group, NAD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FUNRAISERS</dc:title>
  <dc:creator>Jefferson, Valencia</dc:creator>
  <cp:lastModifiedBy>Jefferson, Valencia</cp:lastModifiedBy>
  <cp:revision>8</cp:revision>
  <dcterms:created xsi:type="dcterms:W3CDTF">2018-12-18T14:35:29Z</dcterms:created>
  <dcterms:modified xsi:type="dcterms:W3CDTF">2018-12-18T18:58:16Z</dcterms:modified>
</cp:coreProperties>
</file>